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 id="269" r:id="rId16"/>
    <p:sldId id="270" r:id="rId17"/>
    <p:sldId id="272"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47" d="100"/>
          <a:sy n="47" d="100"/>
        </p:scale>
        <p:origin x="688" y="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2.jp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4B0B8-B481-412E-97FC-18933DC5BD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E351FF-7E2A-4B4D-8B76-2B6679B2B4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E517553-8801-40E6-9951-7CDAAABD8457}"/>
              </a:ext>
            </a:extLst>
          </p:cNvPr>
          <p:cNvSpPr>
            <a:spLocks noGrp="1"/>
          </p:cNvSpPr>
          <p:nvPr>
            <p:ph type="dt" sz="half" idx="10"/>
          </p:nvPr>
        </p:nvSpPr>
        <p:spPr/>
        <p:txBody>
          <a:bodyPr/>
          <a:lstStyle/>
          <a:p>
            <a:fld id="{3DB82A8C-FE37-4E2E-95A9-674B55B47C9D}" type="datetimeFigureOut">
              <a:rPr lang="en-US" smtClean="0"/>
              <a:t>11/18/2020</a:t>
            </a:fld>
            <a:endParaRPr lang="en-US"/>
          </a:p>
        </p:txBody>
      </p:sp>
      <p:sp>
        <p:nvSpPr>
          <p:cNvPr id="5" name="Footer Placeholder 4">
            <a:extLst>
              <a:ext uri="{FF2B5EF4-FFF2-40B4-BE49-F238E27FC236}">
                <a16:creationId xmlns:a16="http://schemas.microsoft.com/office/drawing/2014/main" id="{22988F24-D24A-4053-87E1-0C32ED3F95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30C31E-1785-41A7-99A6-4CF70AA525C1}"/>
              </a:ext>
            </a:extLst>
          </p:cNvPr>
          <p:cNvSpPr>
            <a:spLocks noGrp="1"/>
          </p:cNvSpPr>
          <p:nvPr>
            <p:ph type="sldNum" sz="quarter" idx="12"/>
          </p:nvPr>
        </p:nvSpPr>
        <p:spPr/>
        <p:txBody>
          <a:bodyPr/>
          <a:lstStyle/>
          <a:p>
            <a:fld id="{3CFB58A1-5F4F-4467-A372-41CD6B85ACC2}" type="slidenum">
              <a:rPr lang="en-US" smtClean="0"/>
              <a:t>‹#›</a:t>
            </a:fld>
            <a:endParaRPr lang="en-US"/>
          </a:p>
        </p:txBody>
      </p:sp>
    </p:spTree>
    <p:extLst>
      <p:ext uri="{BB962C8B-B14F-4D97-AF65-F5344CB8AC3E}">
        <p14:creationId xmlns:p14="http://schemas.microsoft.com/office/powerpoint/2010/main" val="25250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CCAA4-FBCB-4369-8C40-5A99CBFE7A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AA0C13-933A-4041-8CDB-6FE101FC81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342DED-E50E-42A9-965E-E8EC7A627601}"/>
              </a:ext>
            </a:extLst>
          </p:cNvPr>
          <p:cNvSpPr>
            <a:spLocks noGrp="1"/>
          </p:cNvSpPr>
          <p:nvPr>
            <p:ph type="dt" sz="half" idx="10"/>
          </p:nvPr>
        </p:nvSpPr>
        <p:spPr/>
        <p:txBody>
          <a:bodyPr/>
          <a:lstStyle/>
          <a:p>
            <a:fld id="{3DB82A8C-FE37-4E2E-95A9-674B55B47C9D}" type="datetimeFigureOut">
              <a:rPr lang="en-US" smtClean="0"/>
              <a:t>11/18/2020</a:t>
            </a:fld>
            <a:endParaRPr lang="en-US"/>
          </a:p>
        </p:txBody>
      </p:sp>
      <p:sp>
        <p:nvSpPr>
          <p:cNvPr id="5" name="Footer Placeholder 4">
            <a:extLst>
              <a:ext uri="{FF2B5EF4-FFF2-40B4-BE49-F238E27FC236}">
                <a16:creationId xmlns:a16="http://schemas.microsoft.com/office/drawing/2014/main" id="{F63A2128-AC90-402E-B6B5-9B39E5E3ED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D49333-83CE-4FC3-98FA-CA3F69A745E9}"/>
              </a:ext>
            </a:extLst>
          </p:cNvPr>
          <p:cNvSpPr>
            <a:spLocks noGrp="1"/>
          </p:cNvSpPr>
          <p:nvPr>
            <p:ph type="sldNum" sz="quarter" idx="12"/>
          </p:nvPr>
        </p:nvSpPr>
        <p:spPr/>
        <p:txBody>
          <a:bodyPr/>
          <a:lstStyle/>
          <a:p>
            <a:fld id="{3CFB58A1-5F4F-4467-A372-41CD6B85ACC2}" type="slidenum">
              <a:rPr lang="en-US" smtClean="0"/>
              <a:t>‹#›</a:t>
            </a:fld>
            <a:endParaRPr lang="en-US"/>
          </a:p>
        </p:txBody>
      </p:sp>
    </p:spTree>
    <p:extLst>
      <p:ext uri="{BB962C8B-B14F-4D97-AF65-F5344CB8AC3E}">
        <p14:creationId xmlns:p14="http://schemas.microsoft.com/office/powerpoint/2010/main" val="14031540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DF7390-30EB-4EBC-B735-00CE6597FC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14F5C0-EF19-486F-9726-85DA46C223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1779EE-7AA4-493C-86D3-B81D5E26620F}"/>
              </a:ext>
            </a:extLst>
          </p:cNvPr>
          <p:cNvSpPr>
            <a:spLocks noGrp="1"/>
          </p:cNvSpPr>
          <p:nvPr>
            <p:ph type="dt" sz="half" idx="10"/>
          </p:nvPr>
        </p:nvSpPr>
        <p:spPr/>
        <p:txBody>
          <a:bodyPr/>
          <a:lstStyle/>
          <a:p>
            <a:fld id="{3DB82A8C-FE37-4E2E-95A9-674B55B47C9D}" type="datetimeFigureOut">
              <a:rPr lang="en-US" smtClean="0"/>
              <a:t>11/18/2020</a:t>
            </a:fld>
            <a:endParaRPr lang="en-US"/>
          </a:p>
        </p:txBody>
      </p:sp>
      <p:sp>
        <p:nvSpPr>
          <p:cNvPr id="5" name="Footer Placeholder 4">
            <a:extLst>
              <a:ext uri="{FF2B5EF4-FFF2-40B4-BE49-F238E27FC236}">
                <a16:creationId xmlns:a16="http://schemas.microsoft.com/office/drawing/2014/main" id="{349749C7-AD87-4112-A91E-69EDD2BAF7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B3AA4-F584-43C3-8621-4E26FA22A3F6}"/>
              </a:ext>
            </a:extLst>
          </p:cNvPr>
          <p:cNvSpPr>
            <a:spLocks noGrp="1"/>
          </p:cNvSpPr>
          <p:nvPr>
            <p:ph type="sldNum" sz="quarter" idx="12"/>
          </p:nvPr>
        </p:nvSpPr>
        <p:spPr/>
        <p:txBody>
          <a:bodyPr/>
          <a:lstStyle/>
          <a:p>
            <a:fld id="{3CFB58A1-5F4F-4467-A372-41CD6B85ACC2}" type="slidenum">
              <a:rPr lang="en-US" smtClean="0"/>
              <a:t>‹#›</a:t>
            </a:fld>
            <a:endParaRPr lang="en-US"/>
          </a:p>
        </p:txBody>
      </p:sp>
    </p:spTree>
    <p:extLst>
      <p:ext uri="{BB962C8B-B14F-4D97-AF65-F5344CB8AC3E}">
        <p14:creationId xmlns:p14="http://schemas.microsoft.com/office/powerpoint/2010/main" val="2237441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CF134-9828-4D07-93A6-EEB0D60B0F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FDB80C-B7C6-448F-A455-9AED2FEBD2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868FB3-17F6-4952-9BF1-CFEDBCF65BAB}"/>
              </a:ext>
            </a:extLst>
          </p:cNvPr>
          <p:cNvSpPr>
            <a:spLocks noGrp="1"/>
          </p:cNvSpPr>
          <p:nvPr>
            <p:ph type="dt" sz="half" idx="10"/>
          </p:nvPr>
        </p:nvSpPr>
        <p:spPr/>
        <p:txBody>
          <a:bodyPr/>
          <a:lstStyle/>
          <a:p>
            <a:fld id="{3DB82A8C-FE37-4E2E-95A9-674B55B47C9D}" type="datetimeFigureOut">
              <a:rPr lang="en-US" smtClean="0"/>
              <a:t>11/18/2020</a:t>
            </a:fld>
            <a:endParaRPr lang="en-US"/>
          </a:p>
        </p:txBody>
      </p:sp>
      <p:sp>
        <p:nvSpPr>
          <p:cNvPr id="5" name="Footer Placeholder 4">
            <a:extLst>
              <a:ext uri="{FF2B5EF4-FFF2-40B4-BE49-F238E27FC236}">
                <a16:creationId xmlns:a16="http://schemas.microsoft.com/office/drawing/2014/main" id="{D6E43F23-7C61-49A7-A9EB-573C70D572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1A158F-D249-405F-87DA-CF42266DA573}"/>
              </a:ext>
            </a:extLst>
          </p:cNvPr>
          <p:cNvSpPr>
            <a:spLocks noGrp="1"/>
          </p:cNvSpPr>
          <p:nvPr>
            <p:ph type="sldNum" sz="quarter" idx="12"/>
          </p:nvPr>
        </p:nvSpPr>
        <p:spPr/>
        <p:txBody>
          <a:bodyPr/>
          <a:lstStyle/>
          <a:p>
            <a:fld id="{3CFB58A1-5F4F-4467-A372-41CD6B85ACC2}" type="slidenum">
              <a:rPr lang="en-US" smtClean="0"/>
              <a:t>‹#›</a:t>
            </a:fld>
            <a:endParaRPr lang="en-US"/>
          </a:p>
        </p:txBody>
      </p:sp>
    </p:spTree>
    <p:extLst>
      <p:ext uri="{BB962C8B-B14F-4D97-AF65-F5344CB8AC3E}">
        <p14:creationId xmlns:p14="http://schemas.microsoft.com/office/powerpoint/2010/main" val="862942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40836-D5D2-4AE2-B412-08D7929AE1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CDF143-23C4-476E-9885-73765A8ED1A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7BD6AC-1064-4B76-B75A-F456F225303F}"/>
              </a:ext>
            </a:extLst>
          </p:cNvPr>
          <p:cNvSpPr>
            <a:spLocks noGrp="1"/>
          </p:cNvSpPr>
          <p:nvPr>
            <p:ph type="dt" sz="half" idx="10"/>
          </p:nvPr>
        </p:nvSpPr>
        <p:spPr/>
        <p:txBody>
          <a:bodyPr/>
          <a:lstStyle/>
          <a:p>
            <a:fld id="{3DB82A8C-FE37-4E2E-95A9-674B55B47C9D}" type="datetimeFigureOut">
              <a:rPr lang="en-US" smtClean="0"/>
              <a:t>11/18/2020</a:t>
            </a:fld>
            <a:endParaRPr lang="en-US"/>
          </a:p>
        </p:txBody>
      </p:sp>
      <p:sp>
        <p:nvSpPr>
          <p:cNvPr id="5" name="Footer Placeholder 4">
            <a:extLst>
              <a:ext uri="{FF2B5EF4-FFF2-40B4-BE49-F238E27FC236}">
                <a16:creationId xmlns:a16="http://schemas.microsoft.com/office/drawing/2014/main" id="{A31C3ECF-6992-4BE9-972A-2FB6E6DEE2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F9A2BB-BAC9-44AA-85D7-68CA80831C60}"/>
              </a:ext>
            </a:extLst>
          </p:cNvPr>
          <p:cNvSpPr>
            <a:spLocks noGrp="1"/>
          </p:cNvSpPr>
          <p:nvPr>
            <p:ph type="sldNum" sz="quarter" idx="12"/>
          </p:nvPr>
        </p:nvSpPr>
        <p:spPr/>
        <p:txBody>
          <a:bodyPr/>
          <a:lstStyle/>
          <a:p>
            <a:fld id="{3CFB58A1-5F4F-4467-A372-41CD6B85ACC2}" type="slidenum">
              <a:rPr lang="en-US" smtClean="0"/>
              <a:t>‹#›</a:t>
            </a:fld>
            <a:endParaRPr lang="en-US"/>
          </a:p>
        </p:txBody>
      </p:sp>
    </p:spTree>
    <p:extLst>
      <p:ext uri="{BB962C8B-B14F-4D97-AF65-F5344CB8AC3E}">
        <p14:creationId xmlns:p14="http://schemas.microsoft.com/office/powerpoint/2010/main" val="1159341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06462-75D5-4F94-9838-FF48704D04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D5FAC6-822F-43E7-86D7-0F2BE2C5A4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683431-5F17-4014-9C27-1D3501C69C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F0868-858C-40BE-8258-F5E941DC2FBF}"/>
              </a:ext>
            </a:extLst>
          </p:cNvPr>
          <p:cNvSpPr>
            <a:spLocks noGrp="1"/>
          </p:cNvSpPr>
          <p:nvPr>
            <p:ph type="dt" sz="half" idx="10"/>
          </p:nvPr>
        </p:nvSpPr>
        <p:spPr/>
        <p:txBody>
          <a:bodyPr/>
          <a:lstStyle/>
          <a:p>
            <a:fld id="{3DB82A8C-FE37-4E2E-95A9-674B55B47C9D}" type="datetimeFigureOut">
              <a:rPr lang="en-US" smtClean="0"/>
              <a:t>11/18/2020</a:t>
            </a:fld>
            <a:endParaRPr lang="en-US"/>
          </a:p>
        </p:txBody>
      </p:sp>
      <p:sp>
        <p:nvSpPr>
          <p:cNvPr id="6" name="Footer Placeholder 5">
            <a:extLst>
              <a:ext uri="{FF2B5EF4-FFF2-40B4-BE49-F238E27FC236}">
                <a16:creationId xmlns:a16="http://schemas.microsoft.com/office/drawing/2014/main" id="{236BA990-0E30-41A6-97A7-CFC338B569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4D60B2-6611-4C7E-BFE1-C298EB432162}"/>
              </a:ext>
            </a:extLst>
          </p:cNvPr>
          <p:cNvSpPr>
            <a:spLocks noGrp="1"/>
          </p:cNvSpPr>
          <p:nvPr>
            <p:ph type="sldNum" sz="quarter" idx="12"/>
          </p:nvPr>
        </p:nvSpPr>
        <p:spPr/>
        <p:txBody>
          <a:bodyPr/>
          <a:lstStyle/>
          <a:p>
            <a:fld id="{3CFB58A1-5F4F-4467-A372-41CD6B85ACC2}" type="slidenum">
              <a:rPr lang="en-US" smtClean="0"/>
              <a:t>‹#›</a:t>
            </a:fld>
            <a:endParaRPr lang="en-US"/>
          </a:p>
        </p:txBody>
      </p:sp>
    </p:spTree>
    <p:extLst>
      <p:ext uri="{BB962C8B-B14F-4D97-AF65-F5344CB8AC3E}">
        <p14:creationId xmlns:p14="http://schemas.microsoft.com/office/powerpoint/2010/main" val="849955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6A5B4-1A4E-433B-99F9-172083F3FA4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6B2C8F-B2E3-4951-AB42-1449ADD8A8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169309-D828-4FEA-9629-AACCB4FB2B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00D8E1-4E9E-4EEA-8E36-929834B9A4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22C8974-FBF7-45FD-8AF2-A46F9E4B340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7EDFACA-CB2E-40E3-A0CB-985BDD57A293}"/>
              </a:ext>
            </a:extLst>
          </p:cNvPr>
          <p:cNvSpPr>
            <a:spLocks noGrp="1"/>
          </p:cNvSpPr>
          <p:nvPr>
            <p:ph type="dt" sz="half" idx="10"/>
          </p:nvPr>
        </p:nvSpPr>
        <p:spPr/>
        <p:txBody>
          <a:bodyPr/>
          <a:lstStyle/>
          <a:p>
            <a:fld id="{3DB82A8C-FE37-4E2E-95A9-674B55B47C9D}" type="datetimeFigureOut">
              <a:rPr lang="en-US" smtClean="0"/>
              <a:t>11/18/2020</a:t>
            </a:fld>
            <a:endParaRPr lang="en-US"/>
          </a:p>
        </p:txBody>
      </p:sp>
      <p:sp>
        <p:nvSpPr>
          <p:cNvPr id="8" name="Footer Placeholder 7">
            <a:extLst>
              <a:ext uri="{FF2B5EF4-FFF2-40B4-BE49-F238E27FC236}">
                <a16:creationId xmlns:a16="http://schemas.microsoft.com/office/drawing/2014/main" id="{B0F5CAF3-7A26-4185-A114-304A34837A9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788085A-CC75-4060-A260-FF2593AF533B}"/>
              </a:ext>
            </a:extLst>
          </p:cNvPr>
          <p:cNvSpPr>
            <a:spLocks noGrp="1"/>
          </p:cNvSpPr>
          <p:nvPr>
            <p:ph type="sldNum" sz="quarter" idx="12"/>
          </p:nvPr>
        </p:nvSpPr>
        <p:spPr/>
        <p:txBody>
          <a:bodyPr/>
          <a:lstStyle/>
          <a:p>
            <a:fld id="{3CFB58A1-5F4F-4467-A372-41CD6B85ACC2}" type="slidenum">
              <a:rPr lang="en-US" smtClean="0"/>
              <a:t>‹#›</a:t>
            </a:fld>
            <a:endParaRPr lang="en-US"/>
          </a:p>
        </p:txBody>
      </p:sp>
    </p:spTree>
    <p:extLst>
      <p:ext uri="{BB962C8B-B14F-4D97-AF65-F5344CB8AC3E}">
        <p14:creationId xmlns:p14="http://schemas.microsoft.com/office/powerpoint/2010/main" val="3793567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C8DC6-2E1C-4CDD-9CD2-C34E59740C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7C9B658-917D-4E3D-915B-632F06A83F91}"/>
              </a:ext>
            </a:extLst>
          </p:cNvPr>
          <p:cNvSpPr>
            <a:spLocks noGrp="1"/>
          </p:cNvSpPr>
          <p:nvPr>
            <p:ph type="dt" sz="half" idx="10"/>
          </p:nvPr>
        </p:nvSpPr>
        <p:spPr/>
        <p:txBody>
          <a:bodyPr/>
          <a:lstStyle/>
          <a:p>
            <a:fld id="{3DB82A8C-FE37-4E2E-95A9-674B55B47C9D}" type="datetimeFigureOut">
              <a:rPr lang="en-US" smtClean="0"/>
              <a:t>11/18/2020</a:t>
            </a:fld>
            <a:endParaRPr lang="en-US"/>
          </a:p>
        </p:txBody>
      </p:sp>
      <p:sp>
        <p:nvSpPr>
          <p:cNvPr id="4" name="Footer Placeholder 3">
            <a:extLst>
              <a:ext uri="{FF2B5EF4-FFF2-40B4-BE49-F238E27FC236}">
                <a16:creationId xmlns:a16="http://schemas.microsoft.com/office/drawing/2014/main" id="{E95F2191-D228-43E2-90E8-51B66812BD2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1E113E-DAFB-4BD2-96C0-DD7ABCC0C6C2}"/>
              </a:ext>
            </a:extLst>
          </p:cNvPr>
          <p:cNvSpPr>
            <a:spLocks noGrp="1"/>
          </p:cNvSpPr>
          <p:nvPr>
            <p:ph type="sldNum" sz="quarter" idx="12"/>
          </p:nvPr>
        </p:nvSpPr>
        <p:spPr/>
        <p:txBody>
          <a:bodyPr/>
          <a:lstStyle/>
          <a:p>
            <a:fld id="{3CFB58A1-5F4F-4467-A372-41CD6B85ACC2}" type="slidenum">
              <a:rPr lang="en-US" smtClean="0"/>
              <a:t>‹#›</a:t>
            </a:fld>
            <a:endParaRPr lang="en-US"/>
          </a:p>
        </p:txBody>
      </p:sp>
    </p:spTree>
    <p:extLst>
      <p:ext uri="{BB962C8B-B14F-4D97-AF65-F5344CB8AC3E}">
        <p14:creationId xmlns:p14="http://schemas.microsoft.com/office/powerpoint/2010/main" val="4278549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EAA053-1C82-4052-9118-353A2D4CBA4B}"/>
              </a:ext>
            </a:extLst>
          </p:cNvPr>
          <p:cNvSpPr>
            <a:spLocks noGrp="1"/>
          </p:cNvSpPr>
          <p:nvPr>
            <p:ph type="dt" sz="half" idx="10"/>
          </p:nvPr>
        </p:nvSpPr>
        <p:spPr/>
        <p:txBody>
          <a:bodyPr/>
          <a:lstStyle/>
          <a:p>
            <a:fld id="{3DB82A8C-FE37-4E2E-95A9-674B55B47C9D}" type="datetimeFigureOut">
              <a:rPr lang="en-US" smtClean="0"/>
              <a:t>11/18/2020</a:t>
            </a:fld>
            <a:endParaRPr lang="en-US"/>
          </a:p>
        </p:txBody>
      </p:sp>
      <p:sp>
        <p:nvSpPr>
          <p:cNvPr id="3" name="Footer Placeholder 2">
            <a:extLst>
              <a:ext uri="{FF2B5EF4-FFF2-40B4-BE49-F238E27FC236}">
                <a16:creationId xmlns:a16="http://schemas.microsoft.com/office/drawing/2014/main" id="{EC087602-922F-4620-B365-CA35AD94E53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17C212-A328-4C98-AC07-90DFB1681A17}"/>
              </a:ext>
            </a:extLst>
          </p:cNvPr>
          <p:cNvSpPr>
            <a:spLocks noGrp="1"/>
          </p:cNvSpPr>
          <p:nvPr>
            <p:ph type="sldNum" sz="quarter" idx="12"/>
          </p:nvPr>
        </p:nvSpPr>
        <p:spPr/>
        <p:txBody>
          <a:bodyPr/>
          <a:lstStyle/>
          <a:p>
            <a:fld id="{3CFB58A1-5F4F-4467-A372-41CD6B85ACC2}" type="slidenum">
              <a:rPr lang="en-US" smtClean="0"/>
              <a:t>‹#›</a:t>
            </a:fld>
            <a:endParaRPr lang="en-US"/>
          </a:p>
        </p:txBody>
      </p:sp>
    </p:spTree>
    <p:extLst>
      <p:ext uri="{BB962C8B-B14F-4D97-AF65-F5344CB8AC3E}">
        <p14:creationId xmlns:p14="http://schemas.microsoft.com/office/powerpoint/2010/main" val="3513286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88A85-E2C3-48F4-9E7A-8E85C14B1D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40EE0DF-7335-4CF4-8CE0-B55DE71D16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D17E9B-E530-4592-BFA1-DF4EC0D576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47A4F9-474A-4381-86A0-360B1B357DC4}"/>
              </a:ext>
            </a:extLst>
          </p:cNvPr>
          <p:cNvSpPr>
            <a:spLocks noGrp="1"/>
          </p:cNvSpPr>
          <p:nvPr>
            <p:ph type="dt" sz="half" idx="10"/>
          </p:nvPr>
        </p:nvSpPr>
        <p:spPr/>
        <p:txBody>
          <a:bodyPr/>
          <a:lstStyle/>
          <a:p>
            <a:fld id="{3DB82A8C-FE37-4E2E-95A9-674B55B47C9D}" type="datetimeFigureOut">
              <a:rPr lang="en-US" smtClean="0"/>
              <a:t>11/18/2020</a:t>
            </a:fld>
            <a:endParaRPr lang="en-US"/>
          </a:p>
        </p:txBody>
      </p:sp>
      <p:sp>
        <p:nvSpPr>
          <p:cNvPr id="6" name="Footer Placeholder 5">
            <a:extLst>
              <a:ext uri="{FF2B5EF4-FFF2-40B4-BE49-F238E27FC236}">
                <a16:creationId xmlns:a16="http://schemas.microsoft.com/office/drawing/2014/main" id="{869857C5-1F25-42B9-89A1-E31AF6A855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69B726-5E20-4F15-8105-38D45FA088B4}"/>
              </a:ext>
            </a:extLst>
          </p:cNvPr>
          <p:cNvSpPr>
            <a:spLocks noGrp="1"/>
          </p:cNvSpPr>
          <p:nvPr>
            <p:ph type="sldNum" sz="quarter" idx="12"/>
          </p:nvPr>
        </p:nvSpPr>
        <p:spPr/>
        <p:txBody>
          <a:bodyPr/>
          <a:lstStyle/>
          <a:p>
            <a:fld id="{3CFB58A1-5F4F-4467-A372-41CD6B85ACC2}" type="slidenum">
              <a:rPr lang="en-US" smtClean="0"/>
              <a:t>‹#›</a:t>
            </a:fld>
            <a:endParaRPr lang="en-US"/>
          </a:p>
        </p:txBody>
      </p:sp>
    </p:spTree>
    <p:extLst>
      <p:ext uri="{BB962C8B-B14F-4D97-AF65-F5344CB8AC3E}">
        <p14:creationId xmlns:p14="http://schemas.microsoft.com/office/powerpoint/2010/main" val="1067678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5BB4E-1B55-4519-AE82-AEA6E00F32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D2407CC-E85E-4BF6-B7EB-B73733C05B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BE0C3C2-FB4F-49D9-A811-D19DF29615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AB4207-F1D8-437A-8600-89B3937E88D1}"/>
              </a:ext>
            </a:extLst>
          </p:cNvPr>
          <p:cNvSpPr>
            <a:spLocks noGrp="1"/>
          </p:cNvSpPr>
          <p:nvPr>
            <p:ph type="dt" sz="half" idx="10"/>
          </p:nvPr>
        </p:nvSpPr>
        <p:spPr/>
        <p:txBody>
          <a:bodyPr/>
          <a:lstStyle/>
          <a:p>
            <a:fld id="{3DB82A8C-FE37-4E2E-95A9-674B55B47C9D}" type="datetimeFigureOut">
              <a:rPr lang="en-US" smtClean="0"/>
              <a:t>11/18/2020</a:t>
            </a:fld>
            <a:endParaRPr lang="en-US"/>
          </a:p>
        </p:txBody>
      </p:sp>
      <p:sp>
        <p:nvSpPr>
          <p:cNvPr id="6" name="Footer Placeholder 5">
            <a:extLst>
              <a:ext uri="{FF2B5EF4-FFF2-40B4-BE49-F238E27FC236}">
                <a16:creationId xmlns:a16="http://schemas.microsoft.com/office/drawing/2014/main" id="{29877ADB-1451-4EE7-9A8F-A98967ECE5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CDFC68-B5D1-4617-B1B9-C2F007614B31}"/>
              </a:ext>
            </a:extLst>
          </p:cNvPr>
          <p:cNvSpPr>
            <a:spLocks noGrp="1"/>
          </p:cNvSpPr>
          <p:nvPr>
            <p:ph type="sldNum" sz="quarter" idx="12"/>
          </p:nvPr>
        </p:nvSpPr>
        <p:spPr/>
        <p:txBody>
          <a:bodyPr/>
          <a:lstStyle/>
          <a:p>
            <a:fld id="{3CFB58A1-5F4F-4467-A372-41CD6B85ACC2}" type="slidenum">
              <a:rPr lang="en-US" smtClean="0"/>
              <a:t>‹#›</a:t>
            </a:fld>
            <a:endParaRPr lang="en-US"/>
          </a:p>
        </p:txBody>
      </p:sp>
    </p:spTree>
    <p:extLst>
      <p:ext uri="{BB962C8B-B14F-4D97-AF65-F5344CB8AC3E}">
        <p14:creationId xmlns:p14="http://schemas.microsoft.com/office/powerpoint/2010/main" val="431810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39000" b="-3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A56128-2EED-4771-9D3D-5B1CFE6168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EDA5487-C95E-4953-83C9-FF61AB23DF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FF79D2-C6AD-42AD-B3C2-D55D0CDA3A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B82A8C-FE37-4E2E-95A9-674B55B47C9D}" type="datetimeFigureOut">
              <a:rPr lang="en-US" smtClean="0"/>
              <a:t>11/18/2020</a:t>
            </a:fld>
            <a:endParaRPr lang="en-US"/>
          </a:p>
        </p:txBody>
      </p:sp>
      <p:sp>
        <p:nvSpPr>
          <p:cNvPr id="5" name="Footer Placeholder 4">
            <a:extLst>
              <a:ext uri="{FF2B5EF4-FFF2-40B4-BE49-F238E27FC236}">
                <a16:creationId xmlns:a16="http://schemas.microsoft.com/office/drawing/2014/main" id="{20BF3958-94EB-4EA0-A0EC-458F813F909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BC43EA-A871-4AE5-8B38-9E1C056033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FB58A1-5F4F-4467-A372-41CD6B85ACC2}" type="slidenum">
              <a:rPr lang="en-US" smtClean="0"/>
              <a:t>‹#›</a:t>
            </a:fld>
            <a:endParaRPr lang="en-US"/>
          </a:p>
        </p:txBody>
      </p:sp>
    </p:spTree>
    <p:extLst>
      <p:ext uri="{BB962C8B-B14F-4D97-AF65-F5344CB8AC3E}">
        <p14:creationId xmlns:p14="http://schemas.microsoft.com/office/powerpoint/2010/main" val="12757351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58229-F361-4977-9F2E-07C0537B75B0}"/>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114F6CF3-A16E-457C-9AE1-DEB274ADD511}"/>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A9DC1428-5A56-4EE7-A218-041AA6B899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8" name="Connector: Elbow 7">
            <a:extLst>
              <a:ext uri="{FF2B5EF4-FFF2-40B4-BE49-F238E27FC236}">
                <a16:creationId xmlns:a16="http://schemas.microsoft.com/office/drawing/2014/main" id="{C9FBEC65-28D3-49ED-85E5-E74F9C95D6B7}"/>
              </a:ext>
            </a:extLst>
          </p:cNvPr>
          <p:cNvCxnSpPr/>
          <p:nvPr/>
        </p:nvCxnSpPr>
        <p:spPr>
          <a:xfrm rot="5400000">
            <a:off x="5588000" y="2722880"/>
            <a:ext cx="81280" cy="1270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66E56C3-DED1-4D2C-88F6-5C3938D0317C}"/>
              </a:ext>
            </a:extLst>
          </p:cNvPr>
          <p:cNvSpPr txBox="1"/>
          <p:nvPr/>
        </p:nvSpPr>
        <p:spPr>
          <a:xfrm>
            <a:off x="520700" y="0"/>
            <a:ext cx="8207375" cy="1754326"/>
          </a:xfrm>
          <a:prstGeom prst="rect">
            <a:avLst/>
          </a:prstGeom>
          <a:noFill/>
        </p:spPr>
        <p:txBody>
          <a:bodyPr wrap="square" rtlCol="0">
            <a:spAutoFit/>
          </a:bodyPr>
          <a:lstStyle/>
          <a:p>
            <a:r>
              <a:rPr lang="en-US" sz="5400" b="1" dirty="0">
                <a:latin typeface="Gigi" panose="04040504061007020D02" pitchFamily="82" charset="0"/>
              </a:rPr>
              <a:t>Where do you want to eat pizza??</a:t>
            </a:r>
          </a:p>
        </p:txBody>
      </p:sp>
    </p:spTree>
    <p:extLst>
      <p:ext uri="{BB962C8B-B14F-4D97-AF65-F5344CB8AC3E}">
        <p14:creationId xmlns:p14="http://schemas.microsoft.com/office/powerpoint/2010/main" val="403315970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08D492-F0D2-45F8-A578-61B76A0D73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5680" y="799964"/>
            <a:ext cx="10200640" cy="5692909"/>
          </a:xfrm>
          <a:prstGeom prst="rect">
            <a:avLst/>
          </a:prstGeom>
        </p:spPr>
      </p:pic>
      <p:sp>
        <p:nvSpPr>
          <p:cNvPr id="4" name="Title 3">
            <a:extLst>
              <a:ext uri="{FF2B5EF4-FFF2-40B4-BE49-F238E27FC236}">
                <a16:creationId xmlns:a16="http://schemas.microsoft.com/office/drawing/2014/main" id="{4ADFFB60-F91D-4FF5-80E1-66C8455CE32A}"/>
              </a:ext>
            </a:extLst>
          </p:cNvPr>
          <p:cNvSpPr>
            <a:spLocks noGrp="1"/>
          </p:cNvSpPr>
          <p:nvPr>
            <p:ph type="title"/>
          </p:nvPr>
        </p:nvSpPr>
        <p:spPr>
          <a:xfrm>
            <a:off x="995680" y="365126"/>
            <a:ext cx="10358120" cy="767638"/>
          </a:xfrm>
          <a:solidFill>
            <a:schemeClr val="bg1"/>
          </a:solidFill>
          <a:ln>
            <a:solidFill>
              <a:schemeClr val="tx1"/>
            </a:solidFill>
          </a:ln>
        </p:spPr>
        <p:txBody>
          <a:bodyPr>
            <a:noAutofit/>
          </a:bodyPr>
          <a:lstStyle/>
          <a:p>
            <a:r>
              <a:rPr lang="en-US" sz="3200" b="1" dirty="0"/>
              <a:t>Jersey City:</a:t>
            </a:r>
          </a:p>
        </p:txBody>
      </p:sp>
    </p:spTree>
    <p:extLst>
      <p:ext uri="{BB962C8B-B14F-4D97-AF65-F5344CB8AC3E}">
        <p14:creationId xmlns:p14="http://schemas.microsoft.com/office/powerpoint/2010/main" val="3067083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3C5FD0-7976-47C0-9BDA-5F41DEF2D6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9115" y="1209543"/>
            <a:ext cx="10234683" cy="5648457"/>
          </a:xfrm>
          <a:prstGeom prst="rect">
            <a:avLst/>
          </a:prstGeom>
        </p:spPr>
      </p:pic>
      <p:sp>
        <p:nvSpPr>
          <p:cNvPr id="4" name="Title 3">
            <a:extLst>
              <a:ext uri="{FF2B5EF4-FFF2-40B4-BE49-F238E27FC236}">
                <a16:creationId xmlns:a16="http://schemas.microsoft.com/office/drawing/2014/main" id="{3ED3A6EB-2EA5-4143-8D7E-C9318006C7BC}"/>
              </a:ext>
            </a:extLst>
          </p:cNvPr>
          <p:cNvSpPr>
            <a:spLocks noGrp="1"/>
          </p:cNvSpPr>
          <p:nvPr>
            <p:ph type="title"/>
          </p:nvPr>
        </p:nvSpPr>
        <p:spPr>
          <a:xfrm>
            <a:off x="1119116" y="365125"/>
            <a:ext cx="10234684" cy="844417"/>
          </a:xfrm>
          <a:solidFill>
            <a:schemeClr val="bg1"/>
          </a:solidFill>
          <a:ln>
            <a:solidFill>
              <a:schemeClr val="tx1"/>
            </a:solidFill>
          </a:ln>
        </p:spPr>
        <p:txBody>
          <a:bodyPr>
            <a:noAutofit/>
          </a:bodyPr>
          <a:lstStyle/>
          <a:p>
            <a:r>
              <a:rPr lang="en-US" sz="3200" b="1" dirty="0"/>
              <a:t>Boston:</a:t>
            </a:r>
          </a:p>
        </p:txBody>
      </p:sp>
    </p:spTree>
    <p:extLst>
      <p:ext uri="{BB962C8B-B14F-4D97-AF65-F5344CB8AC3E}">
        <p14:creationId xmlns:p14="http://schemas.microsoft.com/office/powerpoint/2010/main" val="11163594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8B4EDF63-561F-478C-9712-8A54F0BC3F2B}"/>
              </a:ext>
            </a:extLst>
          </p:cNvPr>
          <p:cNvSpPr>
            <a:spLocks noGrp="1"/>
          </p:cNvSpPr>
          <p:nvPr>
            <p:ph idx="1"/>
          </p:nvPr>
        </p:nvSpPr>
        <p:spPr>
          <a:xfrm>
            <a:off x="838200" y="400594"/>
            <a:ext cx="10515600" cy="5776369"/>
          </a:xfrm>
          <a:solidFill>
            <a:schemeClr val="bg1"/>
          </a:solidFill>
          <a:ln>
            <a:solidFill>
              <a:schemeClr val="tx1"/>
            </a:solidFill>
          </a:ln>
        </p:spPr>
        <p:txBody>
          <a:bodyPr>
            <a:normAutofit/>
          </a:bodyPr>
          <a:lstStyle/>
          <a:p>
            <a:endParaRPr lang="en-US" sz="2400" b="0" i="0" dirty="0">
              <a:solidFill>
                <a:srgbClr val="000000"/>
              </a:solidFill>
              <a:effectLst/>
              <a:latin typeface="Times New Roman" panose="02020603050405020304" pitchFamily="18" charset="0"/>
              <a:cs typeface="Times New Roman" panose="02020603050405020304" pitchFamily="18" charset="0"/>
            </a:endParaRPr>
          </a:p>
          <a:p>
            <a:r>
              <a:rPr lang="en-US" sz="2600" b="0" i="0" dirty="0">
                <a:solidFill>
                  <a:srgbClr val="000000"/>
                </a:solidFill>
                <a:effectLst/>
                <a:latin typeface="Times New Roman" panose="02020603050405020304" pitchFamily="18" charset="0"/>
                <a:cs typeface="Times New Roman" panose="02020603050405020304" pitchFamily="18" charset="0"/>
              </a:rPr>
              <a:t>We can see that New York and Jersey City are the most dense cities with Pizza places. And better than that, they are just one shore away.</a:t>
            </a:r>
            <a:endParaRPr lang="en-US" sz="2600" b="0" i="0" dirty="0">
              <a:solidFill>
                <a:srgbClr val="24292E"/>
              </a:solidFill>
              <a:effectLst/>
              <a:latin typeface="Times New Roman" panose="02020603050405020304" pitchFamily="18" charset="0"/>
              <a:cs typeface="Times New Roman" panose="02020603050405020304" pitchFamily="18" charset="0"/>
            </a:endParaRPr>
          </a:p>
          <a:p>
            <a:r>
              <a:rPr lang="en-US" sz="2600" b="0" i="0" dirty="0">
                <a:solidFill>
                  <a:srgbClr val="24292E"/>
                </a:solidFill>
                <a:effectLst/>
                <a:latin typeface="Times New Roman" panose="02020603050405020304" pitchFamily="18" charset="0"/>
                <a:cs typeface="Times New Roman" panose="02020603050405020304" pitchFamily="18" charset="0"/>
              </a:rPr>
              <a:t>Upon First inspection we see that New York, Jersey City and San Francisco are the most densely cities. In the next phase we Calculate the Mean coordinate and the mean distance to mean coordinate(MDMC). We represent the mean coordinate with a big green circle and distances with green lines.</a:t>
            </a:r>
          </a:p>
          <a:p>
            <a:r>
              <a:rPr lang="en-US" sz="2600" dirty="0">
                <a:solidFill>
                  <a:srgbClr val="000000"/>
                </a:solidFill>
                <a:latin typeface="Times New Roman" panose="02020603050405020304" pitchFamily="18" charset="0"/>
                <a:cs typeface="Times New Roman" panose="02020603050405020304" pitchFamily="18" charset="0"/>
              </a:rPr>
              <a:t>We will now </a:t>
            </a:r>
            <a:r>
              <a:rPr lang="en-US" sz="2600" b="0" i="0" dirty="0">
                <a:solidFill>
                  <a:srgbClr val="000000"/>
                </a:solidFill>
                <a:effectLst/>
                <a:latin typeface="Times New Roman" panose="02020603050405020304" pitchFamily="18" charset="0"/>
                <a:cs typeface="Times New Roman" panose="02020603050405020304" pitchFamily="18" charset="0"/>
              </a:rPr>
              <a:t>have a concrete measure of this density.</a:t>
            </a:r>
          </a:p>
          <a:p>
            <a:r>
              <a:rPr lang="en-US" sz="2600" dirty="0">
                <a:solidFill>
                  <a:srgbClr val="000000"/>
                </a:solidFill>
                <a:latin typeface="Times New Roman" panose="02020603050405020304" pitchFamily="18" charset="0"/>
                <a:cs typeface="Times New Roman" panose="02020603050405020304" pitchFamily="18" charset="0"/>
              </a:rPr>
              <a:t>Some of the statistics will be used for getting the </a:t>
            </a:r>
            <a:r>
              <a:rPr lang="en-US" sz="2600" b="0" i="0" dirty="0">
                <a:solidFill>
                  <a:srgbClr val="000000"/>
                </a:solidFill>
                <a:effectLst/>
                <a:latin typeface="Times New Roman" panose="02020603050405020304" pitchFamily="18" charset="0"/>
                <a:cs typeface="Times New Roman" panose="02020603050405020304" pitchFamily="18" charset="0"/>
              </a:rPr>
              <a:t>mean location of the pizza places which should be near to most of them if they are really dense or far if not.</a:t>
            </a:r>
          </a:p>
          <a:p>
            <a:r>
              <a:rPr lang="en-US" sz="2600" dirty="0">
                <a:solidFill>
                  <a:srgbClr val="000000"/>
                </a:solidFill>
                <a:latin typeface="Times New Roman" panose="02020603050405020304" pitchFamily="18" charset="0"/>
                <a:cs typeface="Times New Roman" panose="02020603050405020304" pitchFamily="18" charset="0"/>
              </a:rPr>
              <a:t>Next step is to calculate the </a:t>
            </a:r>
            <a:r>
              <a:rPr lang="en-US" sz="2600" b="0" i="0" dirty="0">
                <a:solidFill>
                  <a:srgbClr val="000000"/>
                </a:solidFill>
                <a:effectLst/>
                <a:latin typeface="Times New Roman" panose="02020603050405020304" pitchFamily="18" charset="0"/>
                <a:cs typeface="Times New Roman" panose="02020603050405020304" pitchFamily="18" charset="0"/>
              </a:rPr>
              <a:t>average of the distance of the venues to the mean coordinates</a:t>
            </a:r>
            <a:r>
              <a:rPr lang="en-US" sz="2400" b="0" i="0" dirty="0">
                <a:solidFill>
                  <a:srgbClr val="000000"/>
                </a:solidFill>
                <a:effectLst/>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66252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29E809E-BBF3-40D0-B0F9-3DF9358A7EB2}"/>
              </a:ext>
            </a:extLst>
          </p:cNvPr>
          <p:cNvSpPr>
            <a:spLocks noGrp="1"/>
          </p:cNvSpPr>
          <p:nvPr>
            <p:ph type="title"/>
          </p:nvPr>
        </p:nvSpPr>
        <p:spPr>
          <a:xfrm>
            <a:off x="838200" y="365125"/>
            <a:ext cx="10515600" cy="808581"/>
          </a:xfrm>
          <a:solidFill>
            <a:schemeClr val="bg1"/>
          </a:solidFill>
          <a:ln>
            <a:solidFill>
              <a:schemeClr val="tx1"/>
            </a:solidFill>
          </a:ln>
        </p:spPr>
        <p:txBody>
          <a:bodyPr>
            <a:noAutofit/>
          </a:bodyPr>
          <a:lstStyle/>
          <a:p>
            <a:r>
              <a:rPr lang="en-US" sz="3200" b="1" dirty="0"/>
              <a:t>New York:</a:t>
            </a:r>
          </a:p>
        </p:txBody>
      </p:sp>
      <p:pic>
        <p:nvPicPr>
          <p:cNvPr id="10" name="Content Placeholder 9">
            <a:extLst>
              <a:ext uri="{FF2B5EF4-FFF2-40B4-BE49-F238E27FC236}">
                <a16:creationId xmlns:a16="http://schemas.microsoft.com/office/drawing/2014/main" id="{75223A3F-B55C-4E2F-A9C8-10165143F56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173706"/>
            <a:ext cx="10515600" cy="5131560"/>
          </a:xfrm>
        </p:spPr>
      </p:pic>
    </p:spTree>
    <p:extLst>
      <p:ext uri="{BB962C8B-B14F-4D97-AF65-F5344CB8AC3E}">
        <p14:creationId xmlns:p14="http://schemas.microsoft.com/office/powerpoint/2010/main" val="20107014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BBB0-660A-40D1-A1FD-1C9B50797DFE}"/>
              </a:ext>
            </a:extLst>
          </p:cNvPr>
          <p:cNvSpPr>
            <a:spLocks noGrp="1"/>
          </p:cNvSpPr>
          <p:nvPr>
            <p:ph type="title"/>
          </p:nvPr>
        </p:nvSpPr>
        <p:spPr>
          <a:xfrm>
            <a:off x="838200" y="365126"/>
            <a:ext cx="10515600" cy="688612"/>
          </a:xfrm>
          <a:solidFill>
            <a:schemeClr val="bg1"/>
          </a:solidFill>
          <a:ln>
            <a:solidFill>
              <a:schemeClr val="tx1"/>
            </a:solidFill>
          </a:ln>
        </p:spPr>
        <p:txBody>
          <a:bodyPr>
            <a:normAutofit/>
          </a:bodyPr>
          <a:lstStyle/>
          <a:p>
            <a:r>
              <a:rPr lang="en-US" sz="3200" b="1" dirty="0"/>
              <a:t>Chicago:</a:t>
            </a:r>
          </a:p>
        </p:txBody>
      </p:sp>
      <p:pic>
        <p:nvPicPr>
          <p:cNvPr id="5" name="Content Placeholder 4">
            <a:extLst>
              <a:ext uri="{FF2B5EF4-FFF2-40B4-BE49-F238E27FC236}">
                <a16:creationId xmlns:a16="http://schemas.microsoft.com/office/drawing/2014/main" id="{0111BB71-DCA3-4E65-9F71-BF37DC75ECE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053738"/>
            <a:ext cx="10515600" cy="5224232"/>
          </a:xfrm>
        </p:spPr>
      </p:pic>
    </p:spTree>
    <p:extLst>
      <p:ext uri="{BB962C8B-B14F-4D97-AF65-F5344CB8AC3E}">
        <p14:creationId xmlns:p14="http://schemas.microsoft.com/office/powerpoint/2010/main" val="26715823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FAF50C-F28B-4470-8316-4FB91E89196E}"/>
              </a:ext>
            </a:extLst>
          </p:cNvPr>
          <p:cNvSpPr>
            <a:spLocks noGrp="1"/>
          </p:cNvSpPr>
          <p:nvPr>
            <p:ph type="title"/>
          </p:nvPr>
        </p:nvSpPr>
        <p:spPr>
          <a:xfrm>
            <a:off x="838200" y="365126"/>
            <a:ext cx="10515600" cy="1040594"/>
          </a:xfrm>
          <a:solidFill>
            <a:schemeClr val="bg1"/>
          </a:solidFill>
          <a:ln>
            <a:solidFill>
              <a:schemeClr val="tx1"/>
            </a:solidFill>
          </a:ln>
        </p:spPr>
        <p:txBody>
          <a:bodyPr>
            <a:normAutofit/>
          </a:bodyPr>
          <a:lstStyle/>
          <a:p>
            <a:r>
              <a:rPr lang="en-US" sz="3200" b="1" dirty="0"/>
              <a:t>San Francisco:</a:t>
            </a:r>
          </a:p>
        </p:txBody>
      </p:sp>
      <p:pic>
        <p:nvPicPr>
          <p:cNvPr id="8" name="Picture 7">
            <a:extLst>
              <a:ext uri="{FF2B5EF4-FFF2-40B4-BE49-F238E27FC236}">
                <a16:creationId xmlns:a16="http://schemas.microsoft.com/office/drawing/2014/main" id="{785ACE54-C5BD-4DD1-95F4-99D5CF3AAF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405719"/>
            <a:ext cx="10515600" cy="5256338"/>
          </a:xfrm>
          <a:prstGeom prst="rect">
            <a:avLst/>
          </a:prstGeom>
        </p:spPr>
      </p:pic>
    </p:spTree>
    <p:extLst>
      <p:ext uri="{BB962C8B-B14F-4D97-AF65-F5344CB8AC3E}">
        <p14:creationId xmlns:p14="http://schemas.microsoft.com/office/powerpoint/2010/main" val="635716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06939-4C50-44AC-B513-4917F2ECB590}"/>
              </a:ext>
            </a:extLst>
          </p:cNvPr>
          <p:cNvSpPr>
            <a:spLocks noGrp="1"/>
          </p:cNvSpPr>
          <p:nvPr>
            <p:ph type="title"/>
          </p:nvPr>
        </p:nvSpPr>
        <p:spPr>
          <a:xfrm>
            <a:off x="838200" y="365126"/>
            <a:ext cx="10515600" cy="917764"/>
          </a:xfrm>
          <a:solidFill>
            <a:schemeClr val="bg1"/>
          </a:solidFill>
          <a:ln>
            <a:solidFill>
              <a:schemeClr val="tx1"/>
            </a:solidFill>
          </a:ln>
        </p:spPr>
        <p:txBody>
          <a:bodyPr>
            <a:normAutofit/>
          </a:bodyPr>
          <a:lstStyle/>
          <a:p>
            <a:r>
              <a:rPr lang="en-US" sz="3200" b="1" dirty="0"/>
              <a:t>Jersey City:</a:t>
            </a:r>
          </a:p>
        </p:txBody>
      </p:sp>
      <p:pic>
        <p:nvPicPr>
          <p:cNvPr id="5" name="Content Placeholder 4">
            <a:extLst>
              <a:ext uri="{FF2B5EF4-FFF2-40B4-BE49-F238E27FC236}">
                <a16:creationId xmlns:a16="http://schemas.microsoft.com/office/drawing/2014/main" id="{18768FC0-A414-4FE2-9E27-A32AD2962D5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282890"/>
            <a:ext cx="10515600" cy="5575110"/>
          </a:xfrm>
        </p:spPr>
      </p:pic>
    </p:spTree>
    <p:extLst>
      <p:ext uri="{BB962C8B-B14F-4D97-AF65-F5344CB8AC3E}">
        <p14:creationId xmlns:p14="http://schemas.microsoft.com/office/powerpoint/2010/main" val="22376675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6C038-7F4A-460A-A299-22B836B10F05}"/>
              </a:ext>
            </a:extLst>
          </p:cNvPr>
          <p:cNvSpPr>
            <a:spLocks noGrp="1"/>
          </p:cNvSpPr>
          <p:nvPr>
            <p:ph type="title"/>
          </p:nvPr>
        </p:nvSpPr>
        <p:spPr>
          <a:xfrm>
            <a:off x="838200" y="365125"/>
            <a:ext cx="10515600" cy="863173"/>
          </a:xfrm>
          <a:solidFill>
            <a:schemeClr val="bg1"/>
          </a:solidFill>
          <a:ln>
            <a:solidFill>
              <a:schemeClr val="tx1"/>
            </a:solidFill>
          </a:ln>
        </p:spPr>
        <p:txBody>
          <a:bodyPr>
            <a:normAutofit/>
          </a:bodyPr>
          <a:lstStyle/>
          <a:p>
            <a:r>
              <a:rPr lang="en-US" sz="3200" b="1" dirty="0">
                <a:latin typeface="+mn-lt"/>
              </a:rPr>
              <a:t>Boston:</a:t>
            </a:r>
          </a:p>
        </p:txBody>
      </p:sp>
      <p:pic>
        <p:nvPicPr>
          <p:cNvPr id="5" name="Content Placeholder 4">
            <a:extLst>
              <a:ext uri="{FF2B5EF4-FFF2-40B4-BE49-F238E27FC236}">
                <a16:creationId xmlns:a16="http://schemas.microsoft.com/office/drawing/2014/main" id="{E3F625E8-3CED-4993-83EC-89696182DB3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228298"/>
            <a:ext cx="10515600" cy="5629701"/>
          </a:xfrm>
        </p:spPr>
      </p:pic>
    </p:spTree>
    <p:extLst>
      <p:ext uri="{BB962C8B-B14F-4D97-AF65-F5344CB8AC3E}">
        <p14:creationId xmlns:p14="http://schemas.microsoft.com/office/powerpoint/2010/main" val="40856385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B041A-EEDA-467B-BF47-24BDD1A0C2F4}"/>
              </a:ext>
            </a:extLst>
          </p:cNvPr>
          <p:cNvSpPr>
            <a:spLocks noGrp="1"/>
          </p:cNvSpPr>
          <p:nvPr>
            <p:ph type="title"/>
          </p:nvPr>
        </p:nvSpPr>
        <p:spPr>
          <a:solidFill>
            <a:schemeClr val="bg1"/>
          </a:solidFill>
          <a:ln>
            <a:solidFill>
              <a:schemeClr val="tx1"/>
            </a:solidFill>
          </a:ln>
        </p:spPr>
        <p:txBody>
          <a:bodyPr>
            <a:normAutofit/>
          </a:bodyPr>
          <a:lstStyle/>
          <a:p>
            <a:r>
              <a:rPr lang="en-US" b="1" dirty="0">
                <a:latin typeface="Algerian" panose="04020705040A02060702" pitchFamily="82" charset="0"/>
              </a:rPr>
              <a:t>Discussion</a:t>
            </a:r>
          </a:p>
        </p:txBody>
      </p:sp>
      <p:sp>
        <p:nvSpPr>
          <p:cNvPr id="3" name="Content Placeholder 2">
            <a:extLst>
              <a:ext uri="{FF2B5EF4-FFF2-40B4-BE49-F238E27FC236}">
                <a16:creationId xmlns:a16="http://schemas.microsoft.com/office/drawing/2014/main" id="{487766EB-23D1-4D2A-9193-0DE00813F57F}"/>
              </a:ext>
            </a:extLst>
          </p:cNvPr>
          <p:cNvSpPr>
            <a:spLocks noGrp="1"/>
          </p:cNvSpPr>
          <p:nvPr>
            <p:ph idx="1"/>
          </p:nvPr>
        </p:nvSpPr>
        <p:spPr>
          <a:xfrm>
            <a:off x="838200" y="1690688"/>
            <a:ext cx="10515600" cy="4486275"/>
          </a:xfrm>
          <a:solidFill>
            <a:schemeClr val="bg1"/>
          </a:solidFill>
          <a:ln>
            <a:solidFill>
              <a:schemeClr val="tx1"/>
            </a:solidFill>
          </a:ln>
        </p:spPr>
        <p:txBody>
          <a:bodyPr>
            <a:normAutofit fontScale="92500" lnSpcReduction="10000"/>
          </a:bodyPr>
          <a:lstStyle/>
          <a:p>
            <a:r>
              <a:rPr lang="en-US" dirty="0">
                <a:latin typeface="Times New Roman" panose="02020603050405020304" pitchFamily="18" charset="0"/>
                <a:cs typeface="Times New Roman" panose="02020603050405020304" pitchFamily="18" charset="0"/>
              </a:rPr>
              <a:t>From the following pictorial representation </a:t>
            </a:r>
            <a:r>
              <a:rPr lang="en-US" b="0" i="0" dirty="0">
                <a:solidFill>
                  <a:srgbClr val="24292E"/>
                </a:solidFill>
                <a:effectLst/>
                <a:latin typeface="Times New Roman" panose="02020603050405020304" pitchFamily="18" charset="0"/>
                <a:cs typeface="Times New Roman" panose="02020603050405020304" pitchFamily="18" charset="0"/>
              </a:rPr>
              <a:t>there is a really far away Pizza Store in Jersey City that is probably giving it a higher MDMC.</a:t>
            </a:r>
          </a:p>
          <a:p>
            <a:r>
              <a:rPr lang="en-US" b="0" i="0" dirty="0">
                <a:solidFill>
                  <a:srgbClr val="24292E"/>
                </a:solidFill>
                <a:effectLst/>
                <a:latin typeface="Times New Roman" panose="02020603050405020304" pitchFamily="18" charset="0"/>
                <a:cs typeface="Times New Roman" panose="02020603050405020304" pitchFamily="18" charset="0"/>
              </a:rPr>
              <a:t>So I checked what if I removed it, it would not harm anyone to try 99 pizza places than 100 and New York is just at the other shore.</a:t>
            </a:r>
          </a:p>
          <a:p>
            <a:r>
              <a:rPr lang="en-US" b="0" i="0" dirty="0">
                <a:solidFill>
                  <a:srgbClr val="24292E"/>
                </a:solidFill>
                <a:effectLst/>
                <a:latin typeface="Times New Roman" panose="02020603050405020304" pitchFamily="18" charset="0"/>
                <a:cs typeface="Times New Roman" panose="02020603050405020304" pitchFamily="18" charset="0"/>
              </a:rPr>
              <a:t>The new MDMC was: 0.0219953, putting it one place up on the list replacing San Francisco.</a:t>
            </a:r>
            <a:endParaRPr lang="en-US" dirty="0">
              <a:solidFill>
                <a:srgbClr val="24292E"/>
              </a:solidFill>
              <a:latin typeface="Times New Roman" panose="02020603050405020304" pitchFamily="18" charset="0"/>
              <a:cs typeface="Times New Roman" panose="02020603050405020304" pitchFamily="18" charset="0"/>
            </a:endParaRPr>
          </a:p>
          <a:p>
            <a:pPr algn="l"/>
            <a:r>
              <a:rPr lang="en-US" b="0" i="0" dirty="0">
                <a:solidFill>
                  <a:srgbClr val="24292E"/>
                </a:solidFill>
                <a:effectLst/>
                <a:latin typeface="Times New Roman" panose="02020603050405020304" pitchFamily="18" charset="0"/>
                <a:cs typeface="Times New Roman" panose="02020603050405020304" pitchFamily="18" charset="0"/>
              </a:rPr>
              <a:t>One consideration to do further work on is to move the location of the Foursquare API query until we get all the pizza places in each city and do the calculations again.</a:t>
            </a:r>
          </a:p>
          <a:p>
            <a:pPr marL="0" indent="0">
              <a:buNone/>
            </a:pP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65530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0CE7-68CF-470D-B5D4-989668BE5FC4}"/>
              </a:ext>
            </a:extLst>
          </p:cNvPr>
          <p:cNvSpPr>
            <a:spLocks noGrp="1"/>
          </p:cNvSpPr>
          <p:nvPr>
            <p:ph type="title"/>
          </p:nvPr>
        </p:nvSpPr>
        <p:spPr>
          <a:solidFill>
            <a:schemeClr val="bg1"/>
          </a:solidFill>
          <a:ln>
            <a:solidFill>
              <a:schemeClr val="tx1"/>
            </a:solidFill>
          </a:ln>
        </p:spPr>
        <p:txBody>
          <a:bodyPr>
            <a:normAutofit/>
          </a:bodyPr>
          <a:lstStyle/>
          <a:p>
            <a:r>
              <a:rPr lang="en-US" b="1" dirty="0">
                <a:latin typeface="Algerian" panose="04020705040A02060702" pitchFamily="82" charset="0"/>
              </a:rPr>
              <a:t>Conclusion</a:t>
            </a:r>
          </a:p>
        </p:txBody>
      </p:sp>
      <p:sp>
        <p:nvSpPr>
          <p:cNvPr id="3" name="Content Placeholder 2">
            <a:extLst>
              <a:ext uri="{FF2B5EF4-FFF2-40B4-BE49-F238E27FC236}">
                <a16:creationId xmlns:a16="http://schemas.microsoft.com/office/drawing/2014/main" id="{107E5340-6F5C-4D57-B631-1AF48B0C9BD1}"/>
              </a:ext>
            </a:extLst>
          </p:cNvPr>
          <p:cNvSpPr>
            <a:spLocks noGrp="1"/>
          </p:cNvSpPr>
          <p:nvPr>
            <p:ph idx="1"/>
          </p:nvPr>
        </p:nvSpPr>
        <p:spPr>
          <a:xfrm>
            <a:off x="838200" y="1690688"/>
            <a:ext cx="10515600" cy="4486275"/>
          </a:xfrm>
          <a:solidFill>
            <a:schemeClr val="bg1"/>
          </a:solidFill>
          <a:ln>
            <a:solidFill>
              <a:schemeClr val="tx1"/>
            </a:solidFill>
          </a:ln>
        </p:spPr>
        <p:txBody>
          <a:bodyPr>
            <a:normAutofit fontScale="92500"/>
          </a:bodyPr>
          <a:lstStyle/>
          <a:p>
            <a:r>
              <a:rPr lang="en-US" b="0" i="0" dirty="0">
                <a:solidFill>
                  <a:srgbClr val="24292E"/>
                </a:solidFill>
                <a:effectLst/>
                <a:latin typeface="Times New Roman" panose="02020603050405020304" pitchFamily="18" charset="0"/>
                <a:cs typeface="Times New Roman" panose="02020603050405020304" pitchFamily="18" charset="0"/>
              </a:rPr>
              <a:t>Now there is no doubt that New York is the best place to try many Pizza Places in the US. Also, if our tourist is done with all the New York pizza places he can cross to Jersey City and enjoy 99 more.</a:t>
            </a:r>
          </a:p>
          <a:p>
            <a:pPr algn="l"/>
            <a:r>
              <a:rPr lang="en-US" i="0" dirty="0">
                <a:solidFill>
                  <a:srgbClr val="000000"/>
                </a:solidFill>
                <a:effectLst/>
                <a:latin typeface="Times New Roman" panose="02020603050405020304" pitchFamily="18" charset="0"/>
                <a:cs typeface="Times New Roman" panose="02020603050405020304" pitchFamily="18" charset="0"/>
              </a:rPr>
              <a:t>And as </a:t>
            </a:r>
            <a:r>
              <a:rPr lang="en-US" i="0" dirty="0" err="1">
                <a:solidFill>
                  <a:srgbClr val="000000"/>
                </a:solidFill>
                <a:effectLst/>
                <a:latin typeface="Times New Roman" panose="02020603050405020304" pitchFamily="18" charset="0"/>
                <a:cs typeface="Times New Roman" panose="02020603050405020304" pitchFamily="18" charset="0"/>
              </a:rPr>
              <a:t>aplus</a:t>
            </a:r>
            <a:r>
              <a:rPr lang="en-US" i="0" dirty="0">
                <a:solidFill>
                  <a:srgbClr val="000000"/>
                </a:solidFill>
                <a:effectLst/>
                <a:latin typeface="Times New Roman" panose="02020603050405020304" pitchFamily="18" charset="0"/>
                <a:cs typeface="Times New Roman" panose="02020603050405020304" pitchFamily="18" charset="0"/>
              </a:rPr>
              <a:t> the Third best place is Jersey City which is just on the other side of the shore. Our tourist's best interest would be to book a hotel near that mean coordinate to surround himself with the 100 Pizza stores there!!</a:t>
            </a:r>
          </a:p>
          <a:p>
            <a:pPr algn="l"/>
            <a:r>
              <a:rPr lang="en-US" b="0" i="0" dirty="0">
                <a:solidFill>
                  <a:srgbClr val="000000"/>
                </a:solidFill>
                <a:effectLst/>
                <a:latin typeface="Times New Roman" panose="02020603050405020304" pitchFamily="18" charset="0"/>
                <a:cs typeface="Times New Roman" panose="02020603050405020304" pitchFamily="18" charset="0"/>
              </a:rPr>
              <a:t>Another observation is that there is one really far away Pizza store which would possible increase its score to be beaten by New York So let's try to remove it and calculate it again.</a:t>
            </a:r>
          </a:p>
          <a:p>
            <a:pPr algn="l"/>
            <a:r>
              <a:rPr lang="en-US" b="0" i="0" dirty="0">
                <a:solidFill>
                  <a:srgbClr val="000000"/>
                </a:solidFill>
                <a:effectLst/>
                <a:latin typeface="Times New Roman" panose="02020603050405020304" pitchFamily="18" charset="0"/>
                <a:cs typeface="Times New Roman" panose="02020603050405020304" pitchFamily="18" charset="0"/>
              </a:rPr>
              <a:t>That puts Jersey City back in the first place which makes our tourist happy.</a:t>
            </a:r>
          </a:p>
          <a:p>
            <a:endParaRPr lang="en-US" dirty="0"/>
          </a:p>
        </p:txBody>
      </p:sp>
    </p:spTree>
    <p:extLst>
      <p:ext uri="{BB962C8B-B14F-4D97-AF65-F5344CB8AC3E}">
        <p14:creationId xmlns:p14="http://schemas.microsoft.com/office/powerpoint/2010/main" val="1965467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826C0-F200-4174-AEC2-D8A2DE8C2E2A}"/>
              </a:ext>
            </a:extLst>
          </p:cNvPr>
          <p:cNvSpPr>
            <a:spLocks noGrp="1"/>
          </p:cNvSpPr>
          <p:nvPr>
            <p:ph type="title"/>
          </p:nvPr>
        </p:nvSpPr>
        <p:spPr>
          <a:xfrm>
            <a:off x="838200" y="500062"/>
            <a:ext cx="10515600" cy="1325563"/>
          </a:xfrm>
          <a:solidFill>
            <a:schemeClr val="bg1"/>
          </a:solidFill>
          <a:ln>
            <a:solidFill>
              <a:schemeClr val="tx1"/>
            </a:solidFill>
          </a:ln>
        </p:spPr>
        <p:txBody>
          <a:bodyPr/>
          <a:lstStyle/>
          <a:p>
            <a:r>
              <a:rPr lang="en-US" b="1" dirty="0">
                <a:latin typeface="Algerian" panose="04020705040A02060702" pitchFamily="82" charset="0"/>
              </a:rPr>
              <a:t>Introduction</a:t>
            </a:r>
          </a:p>
        </p:txBody>
      </p:sp>
      <p:sp>
        <p:nvSpPr>
          <p:cNvPr id="3" name="Content Placeholder 2">
            <a:extLst>
              <a:ext uri="{FF2B5EF4-FFF2-40B4-BE49-F238E27FC236}">
                <a16:creationId xmlns:a16="http://schemas.microsoft.com/office/drawing/2014/main" id="{F94FB017-63BD-44D5-A610-D7902648D9A5}"/>
              </a:ext>
            </a:extLst>
          </p:cNvPr>
          <p:cNvSpPr>
            <a:spLocks noGrp="1"/>
          </p:cNvSpPr>
          <p:nvPr>
            <p:ph idx="1"/>
          </p:nvPr>
        </p:nvSpPr>
        <p:spPr>
          <a:solidFill>
            <a:schemeClr val="bg1"/>
          </a:solidFill>
          <a:ln>
            <a:solidFill>
              <a:schemeClr val="tx1"/>
            </a:solidFill>
          </a:ln>
        </p:spPr>
        <p:txBody>
          <a:bodyPr/>
          <a:lstStyle/>
          <a:p>
            <a:r>
              <a:rPr lang="en-US" sz="2600" dirty="0">
                <a:latin typeface="Times New Roman" panose="02020603050405020304" pitchFamily="18" charset="0"/>
                <a:cs typeface="Times New Roman" panose="02020603050405020304" pitchFamily="18" charset="0"/>
              </a:rPr>
              <a:t>Pizza is one of the most loved food by almost everyone.</a:t>
            </a:r>
          </a:p>
          <a:p>
            <a:r>
              <a:rPr lang="en-US" sz="2600" dirty="0">
                <a:latin typeface="Times New Roman" panose="02020603050405020304" pitchFamily="18" charset="0"/>
                <a:cs typeface="Times New Roman" panose="02020603050405020304" pitchFamily="18" charset="0"/>
              </a:rPr>
              <a:t>It is one of the favorite and you are willing to have the best pizza when you land to US.</a:t>
            </a:r>
          </a:p>
          <a:p>
            <a:r>
              <a:rPr lang="en-US" sz="2600" dirty="0">
                <a:latin typeface="Times New Roman" panose="02020603050405020304" pitchFamily="18" charset="0"/>
                <a:cs typeface="Times New Roman" panose="02020603050405020304" pitchFamily="18" charset="0"/>
              </a:rPr>
              <a:t>We are going to show the areas with high density of restaurants of pizza and it is going to be our first meal when you will land United States.</a:t>
            </a:r>
          </a:p>
          <a:p>
            <a:r>
              <a:rPr lang="en-US" sz="2600" dirty="0">
                <a:latin typeface="Times New Roman" panose="02020603050405020304" pitchFamily="18" charset="0"/>
                <a:cs typeface="Times New Roman" panose="02020603050405020304" pitchFamily="18" charset="0"/>
              </a:rPr>
              <a:t>The problem we aim to solve is to analyze the pizza store locations in the major US cities and find the best place for our tourists so that they can have the best pizza in the town.</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669614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E1FF4-771A-4EE4-B480-83F640C3E76B}"/>
              </a:ext>
            </a:extLst>
          </p:cNvPr>
          <p:cNvSpPr>
            <a:spLocks noGrp="1"/>
          </p:cNvSpPr>
          <p:nvPr>
            <p:ph type="title"/>
          </p:nvPr>
        </p:nvSpPr>
        <p:spPr>
          <a:xfrm>
            <a:off x="838200" y="365125"/>
            <a:ext cx="10515600" cy="1460500"/>
          </a:xfrm>
          <a:solidFill>
            <a:schemeClr val="bg1"/>
          </a:solidFill>
        </p:spPr>
        <p:txBody>
          <a:bodyPr/>
          <a:lstStyle/>
          <a:p>
            <a:r>
              <a:rPr lang="en-US" b="1" dirty="0">
                <a:latin typeface="Algerian" panose="04020705040A02060702" pitchFamily="82" charset="0"/>
              </a:rPr>
              <a:t>Data Section</a:t>
            </a:r>
          </a:p>
        </p:txBody>
      </p:sp>
      <p:sp>
        <p:nvSpPr>
          <p:cNvPr id="3" name="Content Placeholder 2">
            <a:extLst>
              <a:ext uri="{FF2B5EF4-FFF2-40B4-BE49-F238E27FC236}">
                <a16:creationId xmlns:a16="http://schemas.microsoft.com/office/drawing/2014/main" id="{345D1ACD-176C-4558-8AFA-9CECEC8DFAE8}"/>
              </a:ext>
            </a:extLst>
          </p:cNvPr>
          <p:cNvSpPr>
            <a:spLocks noGrp="1"/>
          </p:cNvSpPr>
          <p:nvPr>
            <p:ph idx="1"/>
          </p:nvPr>
        </p:nvSpPr>
        <p:spPr>
          <a:solidFill>
            <a:schemeClr val="bg1"/>
          </a:solidFill>
        </p:spPr>
        <p:txBody>
          <a:bodyPr>
            <a:normAutofit/>
          </a:bodyPr>
          <a:lstStyle/>
          <a:p>
            <a:r>
              <a:rPr lang="en-US" sz="2600" b="0" i="0" dirty="0">
                <a:solidFill>
                  <a:srgbClr val="24292E"/>
                </a:solidFill>
                <a:effectLst/>
                <a:latin typeface="Times New Roman" panose="02020603050405020304" pitchFamily="18" charset="0"/>
                <a:cs typeface="Times New Roman" panose="02020603050405020304" pitchFamily="18" charset="0"/>
              </a:rPr>
              <a:t>I will use the </a:t>
            </a:r>
            <a:r>
              <a:rPr lang="en-US" sz="2600" b="0" i="0" dirty="0" err="1">
                <a:solidFill>
                  <a:srgbClr val="24292E"/>
                </a:solidFill>
                <a:effectLst/>
                <a:latin typeface="Times New Roman" panose="02020603050405020304" pitchFamily="18" charset="0"/>
                <a:cs typeface="Times New Roman" panose="02020603050405020304" pitchFamily="18" charset="0"/>
              </a:rPr>
              <a:t>FourSquare</a:t>
            </a:r>
            <a:r>
              <a:rPr lang="en-US" sz="2600" b="0" i="0" dirty="0">
                <a:solidFill>
                  <a:srgbClr val="24292E"/>
                </a:solidFill>
                <a:effectLst/>
                <a:latin typeface="Times New Roman" panose="02020603050405020304" pitchFamily="18" charset="0"/>
                <a:cs typeface="Times New Roman" panose="02020603050405020304" pitchFamily="18" charset="0"/>
              </a:rPr>
              <a:t> API to collect data about locations of Pizza stores in 5 major US cities which are: New </a:t>
            </a:r>
            <a:r>
              <a:rPr lang="en-US" sz="2600" b="0" i="0" dirty="0" err="1">
                <a:solidFill>
                  <a:srgbClr val="24292E"/>
                </a:solidFill>
                <a:effectLst/>
                <a:latin typeface="Times New Roman" panose="02020603050405020304" pitchFamily="18" charset="0"/>
                <a:cs typeface="Times New Roman" panose="02020603050405020304" pitchFamily="18" charset="0"/>
              </a:rPr>
              <a:t>York,NY,San</a:t>
            </a:r>
            <a:r>
              <a:rPr lang="en-US" sz="2600" b="0" i="0" dirty="0">
                <a:solidFill>
                  <a:srgbClr val="24292E"/>
                </a:solidFill>
                <a:effectLst/>
                <a:latin typeface="Times New Roman" panose="02020603050405020304" pitchFamily="18" charset="0"/>
                <a:cs typeface="Times New Roman" panose="02020603050405020304" pitchFamily="18" charset="0"/>
              </a:rPr>
              <a:t> Francisco, CA, Jersey City, NJ, Boston, MA and </a:t>
            </a:r>
            <a:r>
              <a:rPr lang="en-US" sz="2600" b="0" i="0" dirty="0" err="1">
                <a:solidFill>
                  <a:srgbClr val="24292E"/>
                </a:solidFill>
                <a:effectLst/>
                <a:latin typeface="Times New Roman" panose="02020603050405020304" pitchFamily="18" charset="0"/>
                <a:cs typeface="Times New Roman" panose="02020603050405020304" pitchFamily="18" charset="0"/>
              </a:rPr>
              <a:t>Chicago,IL</a:t>
            </a:r>
            <a:r>
              <a:rPr lang="en-US" sz="2600" b="0" i="0" dirty="0">
                <a:solidFill>
                  <a:srgbClr val="24292E"/>
                </a:solidFill>
                <a:effectLst/>
                <a:latin typeface="Times New Roman" panose="02020603050405020304" pitchFamily="18" charset="0"/>
                <a:cs typeface="Times New Roman" panose="02020603050405020304" pitchFamily="18" charset="0"/>
              </a:rPr>
              <a:t>. </a:t>
            </a:r>
          </a:p>
          <a:p>
            <a:r>
              <a:rPr lang="en-US" sz="2600" b="0" i="0" dirty="0">
                <a:solidFill>
                  <a:srgbClr val="24292E"/>
                </a:solidFill>
                <a:effectLst/>
                <a:latin typeface="Times New Roman" panose="02020603050405020304" pitchFamily="18" charset="0"/>
                <a:cs typeface="Times New Roman" panose="02020603050405020304" pitchFamily="18" charset="0"/>
              </a:rPr>
              <a:t>My main target here is to asses which city would have the highest Pizza store density</a:t>
            </a:r>
          </a:p>
          <a:p>
            <a:r>
              <a:rPr lang="en-US" sz="2600" b="0" i="0" dirty="0">
                <a:solidFill>
                  <a:srgbClr val="24292E"/>
                </a:solidFill>
                <a:effectLst/>
                <a:latin typeface="Times New Roman" panose="02020603050405020304" pitchFamily="18" charset="0"/>
                <a:cs typeface="Times New Roman" panose="02020603050405020304" pitchFamily="18" charset="0"/>
              </a:rPr>
              <a:t>These are one of the most populated US cities and I am hopeful that they will contain the best Pizza places in the US.</a:t>
            </a:r>
          </a:p>
          <a:p>
            <a:r>
              <a:rPr lang="en-US" sz="2600" dirty="0">
                <a:solidFill>
                  <a:srgbClr val="24292E"/>
                </a:solidFill>
                <a:latin typeface="Times New Roman" panose="02020603050405020304" pitchFamily="18" charset="0"/>
                <a:cs typeface="Times New Roman" panose="02020603050405020304" pitchFamily="18" charset="0"/>
              </a:rPr>
              <a:t>The data taken is precise and is easily understandable.</a:t>
            </a:r>
          </a:p>
          <a:p>
            <a:r>
              <a:rPr lang="en-US" sz="2600" dirty="0">
                <a:solidFill>
                  <a:srgbClr val="24292E"/>
                </a:solidFill>
                <a:latin typeface="Times New Roman" panose="02020603050405020304" pitchFamily="18" charset="0"/>
                <a:cs typeface="Times New Roman" panose="02020603050405020304" pitchFamily="18" charset="0"/>
              </a:rPr>
              <a:t>Pictorial representation makes it easy.</a:t>
            </a:r>
          </a:p>
          <a:p>
            <a:pPr marL="0" indent="0">
              <a:buNone/>
            </a:pPr>
            <a:endParaRPr lang="en-US" sz="2400" dirty="0"/>
          </a:p>
        </p:txBody>
      </p:sp>
    </p:spTree>
    <p:extLst>
      <p:ext uri="{BB962C8B-B14F-4D97-AF65-F5344CB8AC3E}">
        <p14:creationId xmlns:p14="http://schemas.microsoft.com/office/powerpoint/2010/main" val="4008561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7878F-ACAE-4B2D-84DA-85CD075D626C}"/>
              </a:ext>
            </a:extLst>
          </p:cNvPr>
          <p:cNvSpPr>
            <a:spLocks noGrp="1"/>
          </p:cNvSpPr>
          <p:nvPr>
            <p:ph type="title"/>
          </p:nvPr>
        </p:nvSpPr>
        <p:spPr>
          <a:xfrm>
            <a:off x="832513" y="365126"/>
            <a:ext cx="10521287" cy="1313550"/>
          </a:xfrm>
          <a:solidFill>
            <a:schemeClr val="bg1"/>
          </a:solidFill>
        </p:spPr>
        <p:txBody>
          <a:bodyPr/>
          <a:lstStyle/>
          <a:p>
            <a:r>
              <a:rPr lang="en-US" b="1" dirty="0">
                <a:latin typeface="Algerian" panose="04020705040A02060702" pitchFamily="82" charset="0"/>
              </a:rPr>
              <a:t>Methodology</a:t>
            </a:r>
          </a:p>
        </p:txBody>
      </p:sp>
      <p:sp>
        <p:nvSpPr>
          <p:cNvPr id="3" name="Content Placeholder 2">
            <a:extLst>
              <a:ext uri="{FF2B5EF4-FFF2-40B4-BE49-F238E27FC236}">
                <a16:creationId xmlns:a16="http://schemas.microsoft.com/office/drawing/2014/main" id="{24D854FA-AABC-4429-94CD-81AF185BEC8C}"/>
              </a:ext>
            </a:extLst>
          </p:cNvPr>
          <p:cNvSpPr>
            <a:spLocks noGrp="1"/>
          </p:cNvSpPr>
          <p:nvPr>
            <p:ph idx="1"/>
          </p:nvPr>
        </p:nvSpPr>
        <p:spPr>
          <a:xfrm>
            <a:off x="838200" y="1514901"/>
            <a:ext cx="10515600" cy="4662062"/>
          </a:xfrm>
          <a:solidFill>
            <a:schemeClr val="bg1"/>
          </a:solidFill>
          <a:ln>
            <a:solidFill>
              <a:schemeClr val="tx1"/>
            </a:solidFill>
          </a:ln>
        </p:spPr>
        <p:txBody>
          <a:bodyPr>
            <a:normAutofit/>
          </a:bodyPr>
          <a:lstStyle/>
          <a:p>
            <a:r>
              <a:rPr lang="en-US" b="0" i="0" dirty="0">
                <a:solidFill>
                  <a:srgbClr val="24292E"/>
                </a:solidFill>
                <a:effectLst/>
                <a:latin typeface="-apple-system"/>
              </a:rPr>
              <a:t> </a:t>
            </a:r>
            <a:r>
              <a:rPr lang="en-US" sz="2600" b="0" i="0" dirty="0">
                <a:solidFill>
                  <a:srgbClr val="24292E"/>
                </a:solidFill>
                <a:effectLst/>
                <a:latin typeface="Times New Roman" panose="02020603050405020304" pitchFamily="18" charset="0"/>
                <a:cs typeface="Times New Roman" panose="02020603050405020304" pitchFamily="18" charset="0"/>
              </a:rPr>
              <a:t>I used the Four Square API through the venues channel.</a:t>
            </a:r>
          </a:p>
          <a:p>
            <a:r>
              <a:rPr lang="en-US" sz="2600" b="0" i="0" dirty="0">
                <a:solidFill>
                  <a:srgbClr val="24292E"/>
                </a:solidFill>
                <a:effectLst/>
                <a:latin typeface="Times New Roman" panose="02020603050405020304" pitchFamily="18" charset="0"/>
                <a:cs typeface="Times New Roman" panose="02020603050405020304" pitchFamily="18" charset="0"/>
              </a:rPr>
              <a:t>I used the near query to get venues in the cities.</a:t>
            </a:r>
            <a:endParaRPr lang="en-US" sz="2600" dirty="0">
              <a:solidFill>
                <a:srgbClr val="24292E"/>
              </a:solidFill>
              <a:latin typeface="Times New Roman" panose="02020603050405020304" pitchFamily="18" charset="0"/>
              <a:cs typeface="Times New Roman" panose="02020603050405020304" pitchFamily="18" charset="0"/>
            </a:endParaRPr>
          </a:p>
          <a:p>
            <a:r>
              <a:rPr lang="en-US" sz="2600" b="0" i="0" dirty="0">
                <a:solidFill>
                  <a:srgbClr val="24292E"/>
                </a:solidFill>
                <a:effectLst/>
                <a:latin typeface="Times New Roman" panose="02020603050405020304" pitchFamily="18" charset="0"/>
                <a:cs typeface="Times New Roman" panose="02020603050405020304" pitchFamily="18" charset="0"/>
              </a:rPr>
              <a:t>I use the </a:t>
            </a:r>
            <a:r>
              <a:rPr lang="en-US" sz="2600" b="0" i="0" dirty="0" err="1">
                <a:solidFill>
                  <a:srgbClr val="24292E"/>
                </a:solidFill>
                <a:effectLst/>
                <a:latin typeface="Times New Roman" panose="02020603050405020304" pitchFamily="18" charset="0"/>
                <a:cs typeface="Times New Roman" panose="02020603050405020304" pitchFamily="18" charset="0"/>
              </a:rPr>
              <a:t>CategoryID</a:t>
            </a:r>
            <a:r>
              <a:rPr lang="en-US" sz="2600" b="0" i="0" dirty="0">
                <a:solidFill>
                  <a:srgbClr val="24292E"/>
                </a:solidFill>
                <a:effectLst/>
                <a:latin typeface="Times New Roman" panose="02020603050405020304" pitchFamily="18" charset="0"/>
                <a:cs typeface="Times New Roman" panose="02020603050405020304" pitchFamily="18" charset="0"/>
              </a:rPr>
              <a:t> to set it to show only Pizza Places. </a:t>
            </a:r>
            <a:endParaRPr lang="en-US" sz="2600" dirty="0">
              <a:solidFill>
                <a:srgbClr val="24292E"/>
              </a:solidFill>
              <a:latin typeface="Times New Roman" panose="02020603050405020304" pitchFamily="18" charset="0"/>
              <a:cs typeface="Times New Roman" panose="02020603050405020304" pitchFamily="18" charset="0"/>
            </a:endParaRPr>
          </a:p>
          <a:p>
            <a:r>
              <a:rPr lang="en-US" sz="2600" dirty="0">
                <a:solidFill>
                  <a:srgbClr val="24292E"/>
                </a:solidFill>
                <a:latin typeface="Times New Roman" panose="02020603050405020304" pitchFamily="18" charset="0"/>
                <a:cs typeface="Times New Roman" panose="02020603050405020304" pitchFamily="18" charset="0"/>
              </a:rPr>
              <a:t>I have entered my credentials(client ID and Client secret ID) of Four square API.</a:t>
            </a:r>
          </a:p>
          <a:p>
            <a:r>
              <a:rPr lang="en-US" sz="2600" dirty="0">
                <a:solidFill>
                  <a:srgbClr val="24292E"/>
                </a:solidFill>
                <a:latin typeface="Times New Roman" panose="02020603050405020304" pitchFamily="18" charset="0"/>
                <a:cs typeface="Times New Roman" panose="02020603050405020304" pitchFamily="18" charset="0"/>
              </a:rPr>
              <a:t>Foursquare API provides a unique ID to every entity.</a:t>
            </a:r>
          </a:p>
          <a:p>
            <a:r>
              <a:rPr lang="en-US" sz="2600" b="0" i="0" dirty="0">
                <a:solidFill>
                  <a:srgbClr val="24292E"/>
                </a:solidFill>
                <a:effectLst/>
                <a:latin typeface="Times New Roman" panose="02020603050405020304" pitchFamily="18" charset="0"/>
                <a:cs typeface="Times New Roman" panose="02020603050405020304" pitchFamily="18" charset="0"/>
              </a:rPr>
              <a:t>Foursquare limits us to maximum of 100 venues per query.</a:t>
            </a:r>
          </a:p>
          <a:p>
            <a:r>
              <a:rPr lang="en-US" sz="2600" dirty="0">
                <a:solidFill>
                  <a:srgbClr val="24292E"/>
                </a:solidFill>
                <a:latin typeface="Times New Roman" panose="02020603050405020304" pitchFamily="18" charset="0"/>
                <a:cs typeface="Times New Roman" panose="02020603050405020304" pitchFamily="18" charset="0"/>
              </a:rPr>
              <a:t>To highlight the places with the maximum density of Pizza places,</a:t>
            </a:r>
            <a:r>
              <a:rPr lang="en-US" sz="2600" b="0" i="0" dirty="0">
                <a:solidFill>
                  <a:srgbClr val="24292E"/>
                </a:solidFill>
                <a:effectLst/>
                <a:latin typeface="Times New Roman" panose="02020603050405020304" pitchFamily="18" charset="0"/>
                <a:cs typeface="Times New Roman" panose="02020603050405020304" pitchFamily="18" charset="0"/>
              </a:rPr>
              <a:t> I calculated a center coordinate of the venues to get the mean longitude and latitude values.</a:t>
            </a:r>
          </a:p>
          <a:p>
            <a:pPr marL="0" indent="0">
              <a:buNone/>
            </a:pPr>
            <a:endParaRPr lang="en-US" dirty="0"/>
          </a:p>
        </p:txBody>
      </p:sp>
    </p:spTree>
    <p:extLst>
      <p:ext uri="{BB962C8B-B14F-4D97-AF65-F5344CB8AC3E}">
        <p14:creationId xmlns:p14="http://schemas.microsoft.com/office/powerpoint/2010/main" val="3745795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52DE809-FC8D-47EA-8766-C654C865A954}"/>
              </a:ext>
            </a:extLst>
          </p:cNvPr>
          <p:cNvSpPr>
            <a:spLocks noGrp="1"/>
          </p:cNvSpPr>
          <p:nvPr>
            <p:ph type="body" idx="1"/>
          </p:nvPr>
        </p:nvSpPr>
        <p:spPr>
          <a:xfrm>
            <a:off x="831849" y="571501"/>
            <a:ext cx="10515600" cy="5613400"/>
          </a:xfrm>
          <a:solidFill>
            <a:schemeClr val="bg1"/>
          </a:solidFill>
        </p:spPr>
        <p:txBody>
          <a:bodyPr/>
          <a:lstStyle/>
          <a:p>
            <a:endParaRPr lang="en-US" dirty="0"/>
          </a:p>
          <a:p>
            <a:pPr marL="342900" indent="-342900">
              <a:buFont typeface="Arial" panose="020B0604020202020204" pitchFamily="34" charset="0"/>
              <a:buChar char="•"/>
            </a:pPr>
            <a:r>
              <a:rPr lang="en-US" sz="2600" b="0" i="0" dirty="0">
                <a:solidFill>
                  <a:srgbClr val="24292E"/>
                </a:solidFill>
                <a:effectLst/>
                <a:latin typeface="Times New Roman" panose="02020603050405020304" pitchFamily="18" charset="0"/>
                <a:cs typeface="Times New Roman" panose="02020603050405020304" pitchFamily="18" charset="0"/>
              </a:rPr>
              <a:t>Then I calculated the mean of the Euclidean distance from each venue to the mean coordinates.</a:t>
            </a:r>
          </a:p>
          <a:p>
            <a:pPr marL="342900" indent="-342900">
              <a:buFont typeface="Arial" panose="020B0604020202020204" pitchFamily="34" charset="0"/>
              <a:buChar char="•"/>
            </a:pPr>
            <a:endParaRPr lang="en-US" sz="2600" dirty="0">
              <a:solidFill>
                <a:srgbClr val="24292E"/>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600" dirty="0">
              <a:solidFill>
                <a:srgbClr val="24292E"/>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600" dirty="0">
              <a:solidFill>
                <a:srgbClr val="24292E"/>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600" b="0" i="0" dirty="0">
                <a:solidFill>
                  <a:srgbClr val="24292E"/>
                </a:solidFill>
                <a:effectLst/>
                <a:latin typeface="Times New Roman" panose="02020603050405020304" pitchFamily="18" charset="0"/>
                <a:cs typeface="Times New Roman" panose="02020603050405020304" pitchFamily="18" charset="0"/>
              </a:rPr>
              <a:t>This is my indicator; mean distance to the mean coordinate.</a:t>
            </a:r>
            <a:endParaRPr lang="en-US" sz="2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dirty="0"/>
          </a:p>
        </p:txBody>
      </p:sp>
      <p:pic>
        <p:nvPicPr>
          <p:cNvPr id="1026" name="Picture 2" descr="What is the difference between Euclidean, Manhattan and Hamming Distances?  | i2tutorials">
            <a:extLst>
              <a:ext uri="{FF2B5EF4-FFF2-40B4-BE49-F238E27FC236}">
                <a16:creationId xmlns:a16="http://schemas.microsoft.com/office/drawing/2014/main" id="{CC09722D-88FA-4DD0-9347-609210703B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62387" y="1833563"/>
            <a:ext cx="3038475" cy="1266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1403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A5A0D-C77E-40EC-89E0-BEA0E8B3907A}"/>
              </a:ext>
            </a:extLst>
          </p:cNvPr>
          <p:cNvSpPr>
            <a:spLocks noGrp="1"/>
          </p:cNvSpPr>
          <p:nvPr>
            <p:ph type="title"/>
          </p:nvPr>
        </p:nvSpPr>
        <p:spPr>
          <a:xfrm>
            <a:off x="838200" y="365125"/>
            <a:ext cx="10515600" cy="1163424"/>
          </a:xfrm>
          <a:solidFill>
            <a:schemeClr val="bg1"/>
          </a:solidFill>
          <a:ln>
            <a:solidFill>
              <a:schemeClr val="tx1"/>
            </a:solidFill>
          </a:ln>
        </p:spPr>
        <p:txBody>
          <a:bodyPr/>
          <a:lstStyle/>
          <a:p>
            <a:r>
              <a:rPr lang="en-US" b="1" dirty="0">
                <a:latin typeface="Algerian" panose="04020705040A02060702" pitchFamily="82" charset="0"/>
              </a:rPr>
              <a:t>Results</a:t>
            </a:r>
          </a:p>
        </p:txBody>
      </p:sp>
      <p:sp>
        <p:nvSpPr>
          <p:cNvPr id="3" name="Content Placeholder 2">
            <a:extLst>
              <a:ext uri="{FF2B5EF4-FFF2-40B4-BE49-F238E27FC236}">
                <a16:creationId xmlns:a16="http://schemas.microsoft.com/office/drawing/2014/main" id="{D2CBC9AC-AE1F-4F66-8A32-14604887A7B2}"/>
              </a:ext>
            </a:extLst>
          </p:cNvPr>
          <p:cNvSpPr>
            <a:spLocks noGrp="1"/>
          </p:cNvSpPr>
          <p:nvPr>
            <p:ph idx="1"/>
          </p:nvPr>
        </p:nvSpPr>
        <p:spPr>
          <a:xfrm>
            <a:off x="838200" y="1528549"/>
            <a:ext cx="10515600" cy="4648414"/>
          </a:xfrm>
          <a:solidFill>
            <a:schemeClr val="bg1"/>
          </a:solidFill>
          <a:ln>
            <a:solidFill>
              <a:schemeClr val="tx1"/>
            </a:solidFill>
          </a:ln>
        </p:spPr>
        <p:txBody>
          <a:bodyPr>
            <a:normAutofit lnSpcReduction="10000"/>
          </a:bodyPr>
          <a:lstStyle/>
          <a:p>
            <a:r>
              <a:rPr lang="en-US" b="0" i="0" dirty="0">
                <a:solidFill>
                  <a:srgbClr val="24292E"/>
                </a:solidFill>
                <a:effectLst/>
                <a:latin typeface="Times New Roman" panose="02020603050405020304" pitchFamily="18" charset="0"/>
                <a:cs typeface="Times New Roman" panose="02020603050405020304" pitchFamily="18" charset="0"/>
              </a:rPr>
              <a:t>Initially, we see that they all have multiple pizza places and often more than Foursquare would like to supply us. </a:t>
            </a:r>
          </a:p>
          <a:p>
            <a:r>
              <a:rPr lang="en-US" dirty="0">
                <a:solidFill>
                  <a:srgbClr val="24292E"/>
                </a:solidFill>
                <a:latin typeface="Times New Roman" panose="02020603050405020304" pitchFamily="18" charset="0"/>
                <a:cs typeface="Times New Roman" panose="02020603050405020304" pitchFamily="18" charset="0"/>
              </a:rPr>
              <a:t>I have use the library folium for the pictorial representation.</a:t>
            </a:r>
          </a:p>
          <a:p>
            <a:r>
              <a:rPr lang="en-US" dirty="0">
                <a:solidFill>
                  <a:srgbClr val="24292E"/>
                </a:solidFill>
                <a:latin typeface="Times New Roman" panose="02020603050405020304" pitchFamily="18" charset="0"/>
                <a:cs typeface="Times New Roman" panose="02020603050405020304" pitchFamily="18" charset="0"/>
              </a:rPr>
              <a:t>Top 100 places of pizza restaurant in New York, NY = 282.</a:t>
            </a:r>
          </a:p>
          <a:p>
            <a:r>
              <a:rPr lang="en-US" dirty="0">
                <a:solidFill>
                  <a:srgbClr val="24292E"/>
                </a:solidFill>
                <a:latin typeface="Times New Roman" panose="02020603050405020304" pitchFamily="18" charset="0"/>
                <a:cs typeface="Times New Roman" panose="02020603050405020304" pitchFamily="18" charset="0"/>
              </a:rPr>
              <a:t>Top 100 places of pizza restaurant in Chicago, IL = 227.</a:t>
            </a:r>
          </a:p>
          <a:p>
            <a:r>
              <a:rPr lang="en-US" dirty="0">
                <a:solidFill>
                  <a:srgbClr val="24292E"/>
                </a:solidFill>
                <a:latin typeface="Times New Roman" panose="02020603050405020304" pitchFamily="18" charset="0"/>
                <a:cs typeface="Times New Roman" panose="02020603050405020304" pitchFamily="18" charset="0"/>
              </a:rPr>
              <a:t>Top 100 places of pizza restaurant in San Francisco , CA = 164.</a:t>
            </a:r>
          </a:p>
          <a:p>
            <a:r>
              <a:rPr lang="en-US" dirty="0">
                <a:solidFill>
                  <a:srgbClr val="24292E"/>
                </a:solidFill>
                <a:latin typeface="Times New Roman" panose="02020603050405020304" pitchFamily="18" charset="0"/>
                <a:cs typeface="Times New Roman" panose="02020603050405020304" pitchFamily="18" charset="0"/>
              </a:rPr>
              <a:t>Top 100 places of pizza restaurant in Jersey City, NJ = 120.</a:t>
            </a:r>
          </a:p>
          <a:p>
            <a:r>
              <a:rPr lang="en-US" dirty="0">
                <a:solidFill>
                  <a:srgbClr val="24292E"/>
                </a:solidFill>
                <a:latin typeface="Times New Roman" panose="02020603050405020304" pitchFamily="18" charset="0"/>
                <a:cs typeface="Times New Roman" panose="02020603050405020304" pitchFamily="18" charset="0"/>
              </a:rPr>
              <a:t>Top 100 places of pizza restaurant in Boston, MA = 187.</a:t>
            </a:r>
          </a:p>
          <a:p>
            <a:r>
              <a:rPr lang="en-US" dirty="0">
                <a:solidFill>
                  <a:srgbClr val="24292E"/>
                </a:solidFill>
                <a:latin typeface="Times New Roman" panose="02020603050405020304" pitchFamily="18" charset="0"/>
                <a:cs typeface="Times New Roman" panose="02020603050405020304" pitchFamily="18" charset="0"/>
              </a:rPr>
              <a:t>Here we can see clearly that New York has the most Pizza Places located.</a:t>
            </a:r>
          </a:p>
          <a:p>
            <a:endParaRPr lang="en-US" dirty="0"/>
          </a:p>
        </p:txBody>
      </p:sp>
    </p:spTree>
    <p:extLst>
      <p:ext uri="{BB962C8B-B14F-4D97-AF65-F5344CB8AC3E}">
        <p14:creationId xmlns:p14="http://schemas.microsoft.com/office/powerpoint/2010/main" val="3332953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A31331-952E-495D-82D2-8B00C2548CA7}"/>
              </a:ext>
            </a:extLst>
          </p:cNvPr>
          <p:cNvSpPr>
            <a:spLocks noGrp="1"/>
          </p:cNvSpPr>
          <p:nvPr>
            <p:ph type="title"/>
          </p:nvPr>
        </p:nvSpPr>
        <p:spPr>
          <a:xfrm>
            <a:off x="838200" y="365126"/>
            <a:ext cx="10515600" cy="1054242"/>
          </a:xfrm>
          <a:solidFill>
            <a:schemeClr val="bg1"/>
          </a:solidFill>
          <a:ln>
            <a:solidFill>
              <a:schemeClr val="tx1"/>
            </a:solidFill>
          </a:ln>
        </p:spPr>
        <p:txBody>
          <a:bodyPr/>
          <a:lstStyle/>
          <a:p>
            <a:r>
              <a:rPr lang="en-US" b="1" dirty="0">
                <a:latin typeface="Algerian" panose="04020705040A02060702" pitchFamily="82" charset="0"/>
              </a:rPr>
              <a:t>Pictorial Representation</a:t>
            </a:r>
          </a:p>
        </p:txBody>
      </p:sp>
      <p:sp>
        <p:nvSpPr>
          <p:cNvPr id="5" name="Content Placeholder 4">
            <a:extLst>
              <a:ext uri="{FF2B5EF4-FFF2-40B4-BE49-F238E27FC236}">
                <a16:creationId xmlns:a16="http://schemas.microsoft.com/office/drawing/2014/main" id="{68E137F1-2BF5-489E-9CB4-0D9D5B7D407C}"/>
              </a:ext>
            </a:extLst>
          </p:cNvPr>
          <p:cNvSpPr>
            <a:spLocks noGrp="1"/>
          </p:cNvSpPr>
          <p:nvPr>
            <p:ph idx="1"/>
          </p:nvPr>
        </p:nvSpPr>
        <p:spPr>
          <a:xfrm>
            <a:off x="838200" y="1419368"/>
            <a:ext cx="10515600" cy="4757595"/>
          </a:xfrm>
          <a:solidFill>
            <a:schemeClr val="bg1"/>
          </a:solidFill>
          <a:ln>
            <a:solidFill>
              <a:schemeClr val="tx1"/>
            </a:solidFill>
          </a:ln>
        </p:spPr>
        <p:txBody>
          <a:bodyPr>
            <a:normAutofit/>
          </a:bodyPr>
          <a:lstStyle/>
          <a:p>
            <a:pPr marL="0" indent="0">
              <a:buNone/>
            </a:pPr>
            <a:r>
              <a:rPr lang="en-US" sz="3200" b="1" dirty="0"/>
              <a:t> New York: </a:t>
            </a:r>
          </a:p>
        </p:txBody>
      </p:sp>
      <p:pic>
        <p:nvPicPr>
          <p:cNvPr id="7" name="Picture 6">
            <a:extLst>
              <a:ext uri="{FF2B5EF4-FFF2-40B4-BE49-F238E27FC236}">
                <a16:creationId xmlns:a16="http://schemas.microsoft.com/office/drawing/2014/main" id="{996E2B59-496B-4746-B52A-BB01E682E0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924832"/>
            <a:ext cx="10515600" cy="4757595"/>
          </a:xfrm>
          <a:prstGeom prst="rect">
            <a:avLst/>
          </a:prstGeom>
        </p:spPr>
      </p:pic>
    </p:spTree>
    <p:extLst>
      <p:ext uri="{BB962C8B-B14F-4D97-AF65-F5344CB8AC3E}">
        <p14:creationId xmlns:p14="http://schemas.microsoft.com/office/powerpoint/2010/main" val="15608977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5CD62C-1082-4A58-A13A-64CC71BB2B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825366"/>
            <a:ext cx="10515600" cy="5780150"/>
          </a:xfrm>
          <a:prstGeom prst="rect">
            <a:avLst/>
          </a:prstGeom>
        </p:spPr>
      </p:pic>
      <p:sp>
        <p:nvSpPr>
          <p:cNvPr id="8" name="Title 7">
            <a:extLst>
              <a:ext uri="{FF2B5EF4-FFF2-40B4-BE49-F238E27FC236}">
                <a16:creationId xmlns:a16="http://schemas.microsoft.com/office/drawing/2014/main" id="{7CBC9414-1070-4F11-B2E2-79FC575C07E6}"/>
              </a:ext>
            </a:extLst>
          </p:cNvPr>
          <p:cNvSpPr>
            <a:spLocks noGrp="1"/>
          </p:cNvSpPr>
          <p:nvPr>
            <p:ph type="title"/>
          </p:nvPr>
        </p:nvSpPr>
        <p:spPr>
          <a:xfrm>
            <a:off x="838200" y="365125"/>
            <a:ext cx="10515600" cy="726696"/>
          </a:xfrm>
          <a:solidFill>
            <a:schemeClr val="bg1"/>
          </a:solidFill>
          <a:ln>
            <a:solidFill>
              <a:schemeClr val="bg1"/>
            </a:solidFill>
          </a:ln>
        </p:spPr>
        <p:txBody>
          <a:bodyPr>
            <a:noAutofit/>
          </a:bodyPr>
          <a:lstStyle/>
          <a:p>
            <a:r>
              <a:rPr lang="en-US" sz="3200" b="1" dirty="0">
                <a:latin typeface="Times New Roman" panose="02020603050405020304" pitchFamily="18" charset="0"/>
                <a:cs typeface="Times New Roman" panose="02020603050405020304" pitchFamily="18" charset="0"/>
              </a:rPr>
              <a:t>Chicago:</a:t>
            </a:r>
          </a:p>
        </p:txBody>
      </p:sp>
    </p:spTree>
    <p:extLst>
      <p:ext uri="{BB962C8B-B14F-4D97-AF65-F5344CB8AC3E}">
        <p14:creationId xmlns:p14="http://schemas.microsoft.com/office/powerpoint/2010/main" val="2666926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1DF39F-227A-4DE0-8CE3-C48FACF47C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7601" y="1105469"/>
            <a:ext cx="10347960" cy="5486400"/>
          </a:xfrm>
          <a:prstGeom prst="rect">
            <a:avLst/>
          </a:prstGeom>
        </p:spPr>
      </p:pic>
      <p:sp>
        <p:nvSpPr>
          <p:cNvPr id="4" name="Title 3">
            <a:extLst>
              <a:ext uri="{FF2B5EF4-FFF2-40B4-BE49-F238E27FC236}">
                <a16:creationId xmlns:a16="http://schemas.microsoft.com/office/drawing/2014/main" id="{E5A0E104-81C8-4361-8BCF-C5548696CCFC}"/>
              </a:ext>
            </a:extLst>
          </p:cNvPr>
          <p:cNvSpPr>
            <a:spLocks noGrp="1"/>
          </p:cNvSpPr>
          <p:nvPr>
            <p:ph type="title"/>
          </p:nvPr>
        </p:nvSpPr>
        <p:spPr>
          <a:xfrm>
            <a:off x="1117601" y="365125"/>
            <a:ext cx="10347960" cy="740344"/>
          </a:xfrm>
          <a:solidFill>
            <a:schemeClr val="bg1"/>
          </a:solidFill>
          <a:ln>
            <a:solidFill>
              <a:schemeClr val="tx1"/>
            </a:solidFill>
          </a:ln>
        </p:spPr>
        <p:txBody>
          <a:bodyPr>
            <a:normAutofit/>
          </a:bodyPr>
          <a:lstStyle/>
          <a:p>
            <a:r>
              <a:rPr lang="en-US" sz="3200" b="1" dirty="0"/>
              <a:t>San Francisco:</a:t>
            </a:r>
          </a:p>
        </p:txBody>
      </p:sp>
    </p:spTree>
    <p:extLst>
      <p:ext uri="{BB962C8B-B14F-4D97-AF65-F5344CB8AC3E}">
        <p14:creationId xmlns:p14="http://schemas.microsoft.com/office/powerpoint/2010/main" val="10129409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132</TotalTime>
  <Words>895</Words>
  <Application>Microsoft Office PowerPoint</Application>
  <PresentationFormat>Widescreen</PresentationFormat>
  <Paragraphs>64</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Algerian</vt:lpstr>
      <vt:lpstr>-apple-system</vt:lpstr>
      <vt:lpstr>Arial</vt:lpstr>
      <vt:lpstr>Calibri</vt:lpstr>
      <vt:lpstr>Calibri Light</vt:lpstr>
      <vt:lpstr>Gigi</vt:lpstr>
      <vt:lpstr>Times New Roman</vt:lpstr>
      <vt:lpstr>Office Theme</vt:lpstr>
      <vt:lpstr>PowerPoint Presentation</vt:lpstr>
      <vt:lpstr>Introduction</vt:lpstr>
      <vt:lpstr>Data Section</vt:lpstr>
      <vt:lpstr>Methodology</vt:lpstr>
      <vt:lpstr>PowerPoint Presentation</vt:lpstr>
      <vt:lpstr>Results</vt:lpstr>
      <vt:lpstr>Pictorial Representation</vt:lpstr>
      <vt:lpstr>Chicago:</vt:lpstr>
      <vt:lpstr>San Francisco:</vt:lpstr>
      <vt:lpstr>Jersey City:</vt:lpstr>
      <vt:lpstr>Boston:</vt:lpstr>
      <vt:lpstr>PowerPoint Presentation</vt:lpstr>
      <vt:lpstr>New York:</vt:lpstr>
      <vt:lpstr>Chicago:</vt:lpstr>
      <vt:lpstr>San Francisco:</vt:lpstr>
      <vt:lpstr>Jersey City:</vt:lpstr>
      <vt:lpstr>Boston:</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Asma Mumtaz</dc:creator>
  <cp:lastModifiedBy>Asma Mumtaz</cp:lastModifiedBy>
  <cp:revision>12</cp:revision>
  <dcterms:created xsi:type="dcterms:W3CDTF">2020-11-18T12:58:27Z</dcterms:created>
  <dcterms:modified xsi:type="dcterms:W3CDTF">2020-11-18T15:10:35Z</dcterms:modified>
</cp:coreProperties>
</file>

<file path=docProps/thumbnail.jpeg>
</file>